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58" r:id="rId5"/>
    <p:sldId id="262" r:id="rId6"/>
    <p:sldId id="295" r:id="rId7"/>
    <p:sldId id="293" r:id="rId8"/>
    <p:sldId id="292" r:id="rId9"/>
    <p:sldId id="297" r:id="rId10"/>
    <p:sldId id="294" r:id="rId11"/>
    <p:sldId id="325" r:id="rId12"/>
    <p:sldId id="330" r:id="rId13"/>
    <p:sldId id="296" r:id="rId14"/>
    <p:sldId id="332" r:id="rId15"/>
    <p:sldId id="264" r:id="rId16"/>
    <p:sldId id="260" r:id="rId17"/>
    <p:sldId id="331" r:id="rId18"/>
    <p:sldId id="326" r:id="rId19"/>
    <p:sldId id="301" r:id="rId20"/>
    <p:sldId id="302" r:id="rId21"/>
    <p:sldId id="298" r:id="rId22"/>
    <p:sldId id="303" r:id="rId23"/>
    <p:sldId id="299" r:id="rId24"/>
    <p:sldId id="305" r:id="rId25"/>
    <p:sldId id="308" r:id="rId26"/>
    <p:sldId id="328" r:id="rId27"/>
    <p:sldId id="283" r:id="rId28"/>
    <p:sldId id="329" r:id="rId29"/>
    <p:sldId id="306" r:id="rId30"/>
    <p:sldId id="333" r:id="rId31"/>
    <p:sldId id="307" r:id="rId32"/>
    <p:sldId id="334" r:id="rId33"/>
    <p:sldId id="335" r:id="rId34"/>
    <p:sldId id="309" r:id="rId35"/>
    <p:sldId id="310" r:id="rId36"/>
    <p:sldId id="311" r:id="rId37"/>
    <p:sldId id="312" r:id="rId38"/>
    <p:sldId id="322" r:id="rId39"/>
    <p:sldId id="323" r:id="rId40"/>
    <p:sldId id="336" r:id="rId41"/>
    <p:sldId id="337" r:id="rId42"/>
    <p:sldId id="338" r:id="rId43"/>
    <p:sldId id="340" r:id="rId44"/>
    <p:sldId id="341" r:id="rId45"/>
    <p:sldId id="339" r:id="rId46"/>
    <p:sldId id="342" r:id="rId47"/>
    <p:sldId id="32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72324"/>
  </p:normalViewPr>
  <p:slideViewPr>
    <p:cSldViewPr snapToGrid="0">
      <p:cViewPr>
        <p:scale>
          <a:sx n="66" d="100"/>
          <a:sy n="66" d="100"/>
        </p:scale>
        <p:origin x="-6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38.6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1 358 24575,'31'0'0,"5"0"0,-1 0 0,0 0 0,-2 0 0,1 0 0,-5 0 0,-1 0 0,-1 0 0,-9 0 0,9 0 0,-9-4 0,3 3 0,-4-6 0,0 6 0,5-7 0,-4 7 0,0-7 0,-3 8 0,-2-8 0,4 4 0,0-5 0,0 1 0,0-1 0,0 1 0,4 3 0,-3-2 0,4 2 0,-5-7 0,0 3 0,0-4 0,5 5 0,-4-5 0,8 3 0,-8-6 0,9 6 0,-4-7 0,5 7 0,-1-8 0,-4 8 0,4-3 0,-9 5 0,4-1 0,-5 4 0,-5-2 0,4 2 0,-7-2 0,7 2 0,-8-2 0,4 7 0,-4-4 0,-1 1 0,1 2 0,0-3 0,-1 4 0,1 0 0,-1 0 0,1-3 0,0 2 0,-1-2 0,0 3 0,1 0 0,-1 0 0,1 0 0,-4-3 0,-15-1 0,-5 0 0,-13 0 0,1 4 0,0-4 0,-5 3 0,4-3 0,-5 0 0,6 3 0,5-3 0,-3 4 0,8 0 0,-4 0 0,5 0 0,0 0 0,0 0 0,5 0 0,-4 0 0,3 0 0,0 0 0,-3 0 0,8 0 0,-8 0 0,7 0 0,-3 0 0,5 3 0,-1-2 0,1 2 0,-1 1 0,0-3 0,1 2 0,-1-3 0,1 3 0,-1-2 0,1 3 0,-5-1 0,-6 2 0,-5 4 0,-16 1 0,2 0 0,-16 1 0,12-1 0,-6 1 0,7-1 0,5-1 0,6 1 0,8-2 0,8 0 0,1-3 0,5-2 0,-1 1 0,0-3 0,1 2 0,-1-3 0,0 0 0,1 0 0,-1 0 0,1 0 0,-1 0 0,1 3 0,-1-2 0,1 6 0,0-7 0,3 4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3.1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600 0 24575,'-25'4'0,"2"-1"0,-6-3 0,13 0 0,-12 0 0,15 0 0,0 0 0,2 0 0,3 0 0,0 0 0,1 0 0,-1 0 0,1 0 0,0 0 0,-1 0 0,1 0 0,-1 0 0,1 0 0,0 0 0,0 0 0,0 0 0,-1 4 0,1-4 0,-1 7 0,-4-6 0,4 6 0,-4-6 0,0 6 0,-1-6 0,1 6 0,0-6 0,0 6 0,4-6 0,-4 6 0,0-6 0,3 2 0,-2 1 0,-1-4 0,3 7 0,-7-6 0,8 6 0,-4-6 0,0 6 0,4-6 0,-4 6 0,4-6 0,1 5 0,-1-5 0,1 2 0,3 1 0,-3-3 0,3 5 0,-3-5 0,-1 2 0,1-3 0,3 4 0,-2-4 0,5 7 0,-2-3 0,-1 0 0,4 2 0,-4-2 0,4 3 0,0 0 0,0 0 0,0 1 0,0-1 0,4 0 0,0 0 0,3-2 0,1 1 0,-1-5 0,-3 6 0,3-3 0,-6 3 0,5-3 0,-5 3 0,3-3 0,-4 3 0,0 0 0,0 0 0,0 0 0,-4-3 0,3 3 0,-5-7 0,1 7 0,-2-3 0,0 0 0,3 3 0,-3-6 0,3 2 0,0 0 0,1 1 0,3 3 0,0 0 0,0-3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7.2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173 59 24575,'-12'-7'0,"0"3"0,8 1 0,-3 3 0,0 0 0,3 3 0,-3-2 0,3 2 0,-3-3 0,0 0 0,3 3 0,-2-2 0,2 2 0,-3-3 0,0 0 0,0 0 0,3 4 0,-2-3 0,2 2 0,-3-3 0,0 0 0,0 0 0,0 3 0,-1-2 0,1 2 0,3 0 0,-2-2 0,22-4 0,-12 1 0,13-8 0,-10 9 0,-3-3 0,1 1 0,1-1 0,-2 0 0,1-3 0,1 6 0,-5-6 0,2 3 0,-3-3 0,0 0 0,0 0 0,-3 3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53.8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2748 1 24575,'-38'0'0,"0"0"0,15 0 0,-4 0 0,-13 0 0,14 0 0,-13 0 0,21 0 0,-3 0 0,-1 0 0,8 0 0,-12 0 0,12 0 0,-7 0 0,-1 0 0,4 0 0,-9 0 0,4 4 0,-4-3 0,-1 7 0,0-3 0,0 1 0,5 1 0,-3-2 0,8 0 0,-4 3 0,0-7 0,4 7 0,-4-7 0,6 6 0,-6-6 0,-1 7 0,-5-3 0,-5 0 0,-2 4 0,-5-4 0,5 5 0,-4 0 0,4-5 0,0 4 0,-3-4 0,3 5 0,-6-4 0,1 3 0,-7-3 0,-1 4 0,-6 1 0,-1 0 0,1 0 0,-1 0 0,7-1 0,2-4 0,5 3 0,7-8 0,0 8 0,7-8 0,4 7 0,-4-7 0,9 6 0,-8-6 0,8 3 0,-9 0 0,9-3 0,-4 3 0,6-4 0,-1 0 0,4 3 0,-3-2 0,3 3 0,-3-4 0,-1 3 0,0-2 0,0 3 0,0-4 0,0 0 0,0 0 0,5 0 0,-4 0 0,0 4 0,2-3 0,-5 3 0,10-4 0,-3 0 0,5 0 0,-1 0 0,1 0 0,-1 0 0,0 0 0,1 0 0,-1 0 0,0 0 0,1 0 0,-1 0 0,1 0 0,-1 0 0,-4 0 0,4 0 0,-4 0 0,0 0 0,3 0 0,-2 0 0,3 0 0,0 0 0,1 0 0,-8 0 0,5 0 0,-5 0 0,7 0 0,1 3 0,-1-2 0,-4 2 0,4-3 0,-4 0 0,5 0 0,-1 0 0,0 0 0,1 0 0,-1 0 0,1 0 0,-1 0 0,1 0 0,-1 0 0,1 0 0,-1 0 0,1 0 0,0 0 0,-1 0 0,1 0 0,3 4 0,-3-4 0,3 4 0,-3-4 0,0 3 0,3 1 0,0 3 0,4 0 0,0 0 0,0 0 0,-3 1 0,2-1 0,-2 1 0,3-1 0,0 1 0,-4-1 0,4 1 0,-4 0 0,4-1 0,0 1 0,-3-4 0,2 2 0,-2-1 0,3 2 0,0 1 0,0-1 0,0 1 0,-4-4 0,3 3 0,-5-6 0,2 2 0,-3 0 0,0-2 0,3 5 0,-2-5 0,2 5 0,0-2 0,-3 0 0,6 2 0,-5-5 0,5 6 0,-6-3 0,6 3 0,-5-3 0,23-1 0,-8-3 0,23 0 0,-14-4 0,8 3 0,-7-6 0,7 6 0,-8-3 0,9 0 0,-9 3 0,3-3 0,1 0 0,-4 3 0,4-3 0,-5 4 0,0 0 0,-5 0 0,4 0 0,-3 0 0,4 0 0,0 0 0,-5-4 0,4 3 0,-7-2 0,7 3 0,-3 0 0,-1-4 0,4 4 0,-3-4 0,4 4 0,0 0 0,4 0 0,-3 0 0,9 0 0,-9-3 0,9 2 0,-4-3 0,0 4 0,3-4 0,-8 3 0,9-3 0,-9 0 0,8 3 0,-8-3 0,4 0 0,-5 3 0,0-2 0,0 3 0,0 0 0,-5 0 0,4-4 0,-7 3 0,3-3 0,-5 1 0,-2-1 0,-2-4 0,0 0 0,29 4 0,-20 1 0,19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2:32.8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1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85BFA-F8DD-7F46-84A8-468162492672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1D3F8-4383-0346-BE99-1FA5E40F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Pulmonary Stenosis occurs in a variety of Pulmonary vascular diseases, such as Williams or Alagille syndrome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literature has found that the optimal treatment for individuals with pulmonary stenosis is surgical pulmonary artery reconstruction, </a:t>
            </a: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achieving long-term reduction of right ventricular pressures with low rates of morbidity, mortality, and reintervention. </a:t>
            </a:r>
          </a:p>
          <a:p>
            <a:pPr>
              <a:spcAft>
                <a:spcPts val="600"/>
              </a:spcAft>
            </a:pPr>
            <a:endParaRPr lang="en-US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However,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signficant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technical challenges associated with the surgery leave transcatheter interventions as standard-of-care despite suboptimal outcome such as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persistent right ventricular hypertension and frequently necessitate reintervention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cath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-based treatments, clinicians must prioritize which lesions to balloon and/or stent, and in which order, knowing each procedure has an associated probability of success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pressing need exists to develop new predictive virtual treatment planning tools to aid clinicians to identify optimal repair strategies, maximizing the probability of success for both short- and long-term outcomes.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83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6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considering making a change, so rather than probability based, we will try to match stenosis according to one of Ingrid’s models and observe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3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99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82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3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0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Ingrid Lam, a former PhD student of Alison’s worked with modeling 6 Williams and Alagille Syndrome patients, utilizing 3D CFD simulations to model transcatheter postinterventional treatment. </a:t>
            </a:r>
          </a:p>
          <a:p>
            <a:endParaRPr lang="en-US" dirty="0"/>
          </a:p>
          <a:p>
            <a:r>
              <a:rPr lang="en-US" dirty="0"/>
              <a:t>She found, in the first image that Proximal stenting, which is the most common clinical practice is insufficient for treating pulmonary stenosis, and more extensive distal stenting is needed.</a:t>
            </a:r>
          </a:p>
          <a:p>
            <a:endParaRPr lang="en-US" dirty="0"/>
          </a:p>
          <a:p>
            <a:r>
              <a:rPr lang="en-US" dirty="0"/>
              <a:t>Furthermore, this shows the capabilities for 3D CFD simulations to accurately model hemodynamics in the </a:t>
            </a:r>
            <a:r>
              <a:rPr lang="en-US" dirty="0" err="1"/>
              <a:t>presense</a:t>
            </a:r>
            <a:r>
              <a:rPr lang="en-US" dirty="0"/>
              <a:t> of stenosis and </a:t>
            </a:r>
            <a:r>
              <a:rPr lang="en-US" dirty="0" err="1"/>
              <a:t>posinterventional</a:t>
            </a:r>
            <a:r>
              <a:rPr lang="en-US" dirty="0"/>
              <a:t> response.</a:t>
            </a:r>
          </a:p>
          <a:p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Additionaly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they proposed resistance maps to assist in identifying resistance hotspots and high impact stenosis regions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0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67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4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structure: Two paths to take, Tune healthy model, artificial stenose it, or use given RCR’s (usually tuned to some clinical measurements) and identify n points of stenosis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4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it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5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4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a modified surrogate tuning model used by </a:t>
            </a:r>
            <a:r>
              <a:rPr lang="en-US" dirty="0" err="1"/>
              <a:t>Weiguang</a:t>
            </a:r>
            <a:r>
              <a:rPr lang="en-US" dirty="0"/>
              <a:t> in 2019.</a:t>
            </a:r>
          </a:p>
          <a:p>
            <a:r>
              <a:rPr lang="en-US" dirty="0"/>
              <a:t>We use solver computed RCL values for the MPA, and represent the RPA/LPA trees by a resistance computed using resistances in series and parallel</a:t>
            </a:r>
          </a:p>
          <a:p>
            <a:endParaRPr lang="en-US" dirty="0"/>
          </a:p>
          <a:p>
            <a:r>
              <a:rPr lang="en-US" dirty="0"/>
              <a:t>For actual tunable parameters, we set RCR boundary conditions for the RPA and LPA respectfully with a target capillary wedge pressure of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8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script taking in 3D RCRS, solver file and </a:t>
            </a:r>
            <a:r>
              <a:rPr lang="en-US" dirty="0" err="1"/>
              <a:t>svpre</a:t>
            </a:r>
            <a:r>
              <a:rPr lang="en-US" dirty="0"/>
              <a:t> file to map cap names back to 0D (assuming the models are identical)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B1B1-DA68-E45C-BF7D-3F937DED7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45A29-DC9E-6A19-1018-427951BD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D0991-1198-2CF4-AA00-5AFF6DA9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3710-D3F7-4247-B958-169502AE7B56}" type="datetime1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2D4D-F061-2FD6-A140-47EA8CF3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4B6-E756-5B0E-5839-8AAC54A6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16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0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0D8F-F16E-B879-2E83-05DE0DD3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FF694-735C-8A13-3146-69D7CFFF9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CA04-85E5-A7DE-6A77-FC976A90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B1AE9-2FE8-424B-839F-A6BD411FE8BD}" type="datetime1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DB3E2-5042-E216-9F9D-927AEA39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0C8B1-25C0-9CFC-7385-59FF8A6F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10152-C5DB-128A-DA8F-6DD553087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88500-8939-C6F9-65C7-F1E837FB3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ED898-DBED-B6BA-AA2A-FA51DFBF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A599-809A-824E-90F3-675FDCC5422A}" type="datetime1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D665-F4BC-00EF-6292-5FFF9887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C8E7-8A2F-943E-3CB8-697F8532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0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40D9-B39F-86B5-3CAF-1AFD20B3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5A5A-5C9F-8C13-08F9-21F17AB3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5EBE-51E4-16C8-DDDB-32FCFBA6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2C56-0E03-0A47-B5A2-2EC139028F68}" type="datetime1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6A81C-EF4B-240E-F864-4996EFE5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02C2E-B9B9-0F7E-422D-4BC8C92D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646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3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9B95-96FF-B4F9-53FF-B97B5E1D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2BB1A-B930-2A7F-4B5A-25ECAF8FA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65671-8362-A630-7385-1DDE21E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2CC8-B891-F04F-820E-F8C4429714DE}" type="datetime1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24756-D441-D135-B250-AEF05870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25EB-317C-9FE5-F68A-0DE7EC94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76" y="6356349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5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C91-649E-F241-F944-52F8CEF0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CDA9-3BD3-E033-614E-E530066C0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22A4B-D4C8-1ECF-E97A-01177AA59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B989F-1FD4-2959-6D37-98F0A57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AC16-611B-9341-A7AA-25C1FFF75B6F}" type="datetime1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49336-64FC-A9BC-C544-6FC2E194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30883-9E68-9BCE-C397-AB69C7A1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F2FD-477D-ECDC-4144-609D975F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0A7B8-D780-62DD-60FE-D33D4F46F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6D970-600A-B34B-D969-4DBAF8ADC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D52F6-C06D-CD91-2622-F2BD51BDA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12E8B-D8DC-F612-4EF6-D0D4AEE0A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59AC65-8AF9-6514-D963-AB438534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8542-4EEC-0D4B-974B-5231513C76B4}" type="datetime1">
              <a:rPr lang="en-US" smtClean="0"/>
              <a:t>9/10/2022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CF2DA-F12F-2880-AD3A-A65B28A1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045CC-7A48-8FC3-8830-0923E1AE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DEFA-F068-4A53-C850-93CF6FA5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E60AC-0313-8CED-22EE-3811427C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0068-97A4-1D4E-B7BE-00B37A8FE302}" type="datetime1">
              <a:rPr lang="en-US" smtClean="0"/>
              <a:t>9/10/2022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02F15-3776-393A-1D60-B764FF23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59B20-05F0-AEFC-F30F-CA3EBEBE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A73C8-77F0-AB37-2010-3E672FFE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F63C-E0CF-474B-A326-6702747417E9}" type="datetime1">
              <a:rPr lang="en-US" smtClean="0"/>
              <a:t>9/10/2022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A168E-59C3-8F22-E0CC-F3DD4B9F9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E4DEE-7AA4-F98B-16E7-ED5AECF3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3EA5-23E5-2EF7-4DE6-DEDAC3E4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AEB4-C9E9-A336-28B3-500F25065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76E56-A6DD-3E5F-A46C-CED2CC10A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2EFF0-D1DE-1389-7398-C319BCD3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15FE-ED19-C242-A398-974B53011323}" type="datetime1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80B36-0385-BBD2-D61A-80F35119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4BA3D-2145-C6D8-FD89-5DBA59F0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CA83-F33D-DC49-2E60-F3166214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BD0C5-95FC-0A6E-2AB6-63E5ADD95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C2084-B100-CA29-6307-273883B1C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19D7-1E5A-479D-832E-11A06F92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A0AD-BDE5-5C40-8116-548A12D6C429}" type="datetime1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B27CC-EEDD-A783-1646-4ED40849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3FCFC-3F6D-B1FA-A599-80FEEB24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69A161-3A08-E083-9FD6-EE733588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1F8E-F442-20B6-370F-61E20C8E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9F1D-F5F9-A92C-9E0E-CB726FF29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BA81-2AB1-684E-8459-29FA94ED3B60}" type="datetime1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3B8A-2EF5-CA1B-16CE-38155D046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E5EA7-335A-8F68-AAD3-6FD1A010C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554" y="63646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DLee/StenosisTool.gi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EC3C-993A-1A96-6BE5-4EA14F675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Probability-Based Surgical Guidance Tool for Balloon Angioplasty/Stenting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E0F77-744A-CB60-E0F5-F9CADED40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2576"/>
            <a:ext cx="9680621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John Lee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collaboration with: Jason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Szafron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Karthik Menon, Daniele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Schiavazzi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8/4/2022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D3171-6C93-24A0-175C-A2C8CE82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6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F9B2-0840-D4E4-1849-6B8414F4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106191"/>
            <a:ext cx="9601200" cy="8672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BC tuning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0419CE-20D6-351D-C2AB-2927CC0E8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75" b="35608"/>
          <a:stretch/>
        </p:blipFill>
        <p:spPr>
          <a:xfrm>
            <a:off x="45977" y="1776221"/>
            <a:ext cx="2495798" cy="135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2B2AB-FF8B-72DA-E5FB-B8BB67F92494}"/>
              </a:ext>
            </a:extLst>
          </p:cNvPr>
          <p:cNvSpPr txBox="1"/>
          <p:nvPr/>
        </p:nvSpPr>
        <p:spPr>
          <a:xfrm>
            <a:off x="3162072" y="1021901"/>
            <a:ext cx="504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 Surrogate model (Modified)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33593-75D7-D374-9A4E-FE1027F37852}"/>
              </a:ext>
            </a:extLst>
          </p:cNvPr>
          <p:cNvSpPr txBox="1"/>
          <p:nvPr/>
        </p:nvSpPr>
        <p:spPr>
          <a:xfrm>
            <a:off x="174695" y="4397711"/>
            <a:ext cx="229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Solver-determined RCL values.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B7033-DDC2-0CC9-F36D-3657AB598365}"/>
              </a:ext>
            </a:extLst>
          </p:cNvPr>
          <p:cNvSpPr txBox="1"/>
          <p:nvPr/>
        </p:nvSpPr>
        <p:spPr>
          <a:xfrm>
            <a:off x="6211034" y="4753136"/>
            <a:ext cx="39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Tunable RCR boundary conditions for LPA and RPA, with constant capillary wedge pressure of 7 mmHg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1D7AC-32D6-CE7B-4CE9-E4531248CDEC}"/>
              </a:ext>
            </a:extLst>
          </p:cNvPr>
          <p:cNvSpPr txBox="1"/>
          <p:nvPr/>
        </p:nvSpPr>
        <p:spPr>
          <a:xfrm>
            <a:off x="936702" y="-512956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14:cNvPr>
              <p14:cNvContentPartPr/>
              <p14:nvPr/>
            </p14:nvContentPartPr>
            <p14:xfrm>
              <a:off x="7556929" y="60638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7929" y="5973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11662A43-1ACB-1AD1-23C1-3ACD86FB4BA2}"/>
              </a:ext>
            </a:extLst>
          </p:cNvPr>
          <p:cNvSpPr txBox="1"/>
          <p:nvPr/>
        </p:nvSpPr>
        <p:spPr>
          <a:xfrm>
            <a:off x="2658632" y="4882589"/>
            <a:ext cx="3552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RPA/LPA resistances computed using resistances in series and parallel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E059E-7397-61F0-DB5A-E7025D1D49A4}"/>
              </a:ext>
            </a:extLst>
          </p:cNvPr>
          <p:cNvSpPr/>
          <p:nvPr/>
        </p:nvSpPr>
        <p:spPr>
          <a:xfrm>
            <a:off x="2911573" y="1609108"/>
            <a:ext cx="967284" cy="2916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D34BD3-328D-C7FE-4490-4F105E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0480CDDF-7915-A544-2F89-5BF621314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208" y="1455959"/>
            <a:ext cx="5575300" cy="2743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341837-7452-117C-7E6F-2A1F813167EA}"/>
              </a:ext>
            </a:extLst>
          </p:cNvPr>
          <p:cNvCxnSpPr>
            <a:stCxn id="24" idx="0"/>
          </p:cNvCxnSpPr>
          <p:nvPr/>
        </p:nvCxnSpPr>
        <p:spPr>
          <a:xfrm flipV="1">
            <a:off x="1321784" y="3012717"/>
            <a:ext cx="2137689" cy="13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C7E112-F8B5-DAFC-F245-09FF4F803DE7}"/>
              </a:ext>
            </a:extLst>
          </p:cNvPr>
          <p:cNvCxnSpPr/>
          <p:nvPr/>
        </p:nvCxnSpPr>
        <p:spPr>
          <a:xfrm flipV="1">
            <a:off x="4175753" y="2438400"/>
            <a:ext cx="518160" cy="225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1154C-D806-7673-3CFC-0E3887DCA22B}"/>
              </a:ext>
            </a:extLst>
          </p:cNvPr>
          <p:cNvCxnSpPr>
            <a:cxnSpLocks/>
          </p:cNvCxnSpPr>
          <p:nvPr/>
        </p:nvCxnSpPr>
        <p:spPr>
          <a:xfrm flipV="1">
            <a:off x="4175753" y="3581400"/>
            <a:ext cx="518160" cy="111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930131-DC20-47C6-F8BC-6B829E0E676B}"/>
              </a:ext>
            </a:extLst>
          </p:cNvPr>
          <p:cNvCxnSpPr/>
          <p:nvPr/>
        </p:nvCxnSpPr>
        <p:spPr>
          <a:xfrm flipH="1" flipV="1">
            <a:off x="5913113" y="2438400"/>
            <a:ext cx="2295395" cy="224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6C5260-230C-A453-DDF6-AEDFD98E74D6}"/>
              </a:ext>
            </a:extLst>
          </p:cNvPr>
          <p:cNvCxnSpPr>
            <a:cxnSpLocks/>
          </p:cNvCxnSpPr>
          <p:nvPr/>
        </p:nvCxnSpPr>
        <p:spPr>
          <a:xfrm flipH="1" flipV="1">
            <a:off x="5903720" y="3512735"/>
            <a:ext cx="2304788" cy="118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Diagram, schematic&#10;&#10;Description automatically generated">
            <a:extLst>
              <a:ext uri="{FF2B5EF4-FFF2-40B4-BE49-F238E27FC236}">
                <a16:creationId xmlns:a16="http://schemas.microsoft.com/office/drawing/2014/main" id="{606CF2B6-B572-CEEE-371A-572C6D865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233" y="1798859"/>
            <a:ext cx="3124200" cy="2057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50978E-18E1-3A25-CD96-60F4A161C2B3}"/>
              </a:ext>
            </a:extLst>
          </p:cNvPr>
          <p:cNvSpPr txBox="1"/>
          <p:nvPr/>
        </p:nvSpPr>
        <p:spPr>
          <a:xfrm>
            <a:off x="9130145" y="1223236"/>
            <a:ext cx="223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7527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7640-A353-55B8-B2E5-C8D2E9B6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1" y="142048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Optimization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2603F-16F2-DE2A-97BC-3EABFEDA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15FD-81DB-9351-20E9-D022FDCF33E8}"/>
              </a:ext>
            </a:extLst>
          </p:cNvPr>
          <p:cNvSpPr txBox="1"/>
          <p:nvPr/>
        </p:nvSpPr>
        <p:spPr>
          <a:xfrm>
            <a:off x="339759" y="1609206"/>
            <a:ext cx="575624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Receive a segmented 0D model w/ dummy RCRs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RPA/LPA R values only using Poiseuille resistance values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RCRs, run model once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Recompute RPA/LPA R values, including stenosis coefficients using approximate flow from run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FF82D-A6BD-8814-C53D-A8CAF2E5C422}"/>
              </a:ext>
            </a:extLst>
          </p:cNvPr>
          <p:cNvSpPr txBox="1"/>
          <p:nvPr/>
        </p:nvSpPr>
        <p:spPr>
          <a:xfrm>
            <a:off x="6794592" y="3178866"/>
            <a:ext cx="5440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 (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1BE1DEE-A332-FCAE-D247-9F2303EA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49"/>
          <a:stretch/>
        </p:blipFill>
        <p:spPr>
          <a:xfrm>
            <a:off x="6794591" y="3921202"/>
            <a:ext cx="1864499" cy="107928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AC584CD-E6D3-2E7C-FF32-27FE6A392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70" b="31468"/>
          <a:stretch/>
        </p:blipFill>
        <p:spPr>
          <a:xfrm>
            <a:off x="8451240" y="3898442"/>
            <a:ext cx="1633206" cy="107557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1FD00AC-9877-2285-FFFF-8B615B17D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05"/>
          <a:stretch/>
        </p:blipFill>
        <p:spPr>
          <a:xfrm>
            <a:off x="9783013" y="3934046"/>
            <a:ext cx="1765878" cy="1016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064A2-974A-89E2-02BC-88214E9ABD2E}"/>
              </a:ext>
            </a:extLst>
          </p:cNvPr>
          <p:cNvSpPr txBox="1"/>
          <p:nvPr/>
        </p:nvSpPr>
        <p:spPr>
          <a:xfrm>
            <a:off x="6794592" y="1473967"/>
            <a:ext cx="47739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Ideal: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ObjFunc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&lt; .01 (1%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Early stop: Patience (5), Patience Tolerance (1e-6)</a:t>
            </a:r>
          </a:p>
        </p:txBody>
      </p:sp>
    </p:spTree>
    <p:extLst>
      <p:ext uri="{BB962C8B-B14F-4D97-AF65-F5344CB8AC3E}">
        <p14:creationId xmlns:p14="http://schemas.microsoft.com/office/powerpoint/2010/main" val="5185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E174-954A-E725-8CE9-0691932F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9A3C-B712-9EAD-48AC-8D8F9D26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Error Terms</a:t>
                </a: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Pulmonary Arterial Pressure 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( 12, 16,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 (systolic) Pulmonary Arterial Pressure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(18, 25,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fun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Flow Split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𝑅𝑃𝐴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MSE of flow over time</a:t>
                </a: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Cubic spline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𝑅𝑃𝐴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𝑅𝑃𝐴</m:t>
                            </m:r>
                          </m:sub>
                        </m:sSub>
                      </m:e>
                    </m:acc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n timesteps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 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𝑆𝑞𝑢𝑎𝑟𝑒𝑑𝐸𝑟𝑟𝑜𝑟𝐿𝑜𝑠𝑠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(.55 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𝑅𝑃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blipFill>
                <a:blip r:embed="rId2"/>
                <a:stretch>
                  <a:fillRect l="-1455" t="-1456" b="-4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/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Formulas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Else: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– 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blipFill>
                <a:blip r:embed="rId3"/>
                <a:stretch>
                  <a:fillRect l="-1522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84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7A71-1C27-8D50-5640-ECABED4C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Model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A890-464D-38D3-8AC8-365F8572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75277" cy="435133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Only use models where an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rcrt.dat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 is provided for 3D simulations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Must be changed from 3D ordering to 0D mapping organization 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5721E-8478-D95A-8FCD-7F072E19A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7" b="12085"/>
          <a:stretch/>
        </p:blipFill>
        <p:spPr>
          <a:xfrm>
            <a:off x="9585838" y="4379973"/>
            <a:ext cx="2337353" cy="190119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530CEC-C4CD-46C3-15B2-613F3FF0D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31"/>
          <a:stretch/>
        </p:blipFill>
        <p:spPr>
          <a:xfrm>
            <a:off x="355813" y="4513920"/>
            <a:ext cx="2277104" cy="1720727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4BC32AA-7AA2-FB0D-8E05-32AF247D6343}"/>
              </a:ext>
            </a:extLst>
          </p:cNvPr>
          <p:cNvSpPr/>
          <p:nvPr/>
        </p:nvSpPr>
        <p:spPr>
          <a:xfrm rot="16200000">
            <a:off x="2850015" y="5063079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A85622-8CD6-3FBA-9D22-DE29ADE3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492A-54E7-FB36-3369-625E0D6CBA0E}"/>
              </a:ext>
            </a:extLst>
          </p:cNvPr>
          <p:cNvSpPr txBox="1"/>
          <p:nvPr/>
        </p:nvSpPr>
        <p:spPr>
          <a:xfrm>
            <a:off x="556845" y="3971536"/>
            <a:ext cx="178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Takes in 3D RCR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BDF85BC-7B38-16F3-C91D-07B136B5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41" y="4044857"/>
            <a:ext cx="5447412" cy="1513742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AFEEE273-AF5C-E34C-F447-1D65A4ABDF90}"/>
              </a:ext>
            </a:extLst>
          </p:cNvPr>
          <p:cNvSpPr/>
          <p:nvPr/>
        </p:nvSpPr>
        <p:spPr>
          <a:xfrm rot="16200000">
            <a:off x="9046540" y="5063078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B936D-D227-5462-C282-194FA3BE02EC}"/>
              </a:ext>
            </a:extLst>
          </p:cNvPr>
          <p:cNvSpPr txBox="1"/>
          <p:nvPr/>
        </p:nvSpPr>
        <p:spPr>
          <a:xfrm>
            <a:off x="4384535" y="3496138"/>
            <a:ext cx="333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Create mapping using .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svpre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47B8D-9D68-C763-1A5F-2FF6350720CA}"/>
              </a:ext>
            </a:extLst>
          </p:cNvPr>
          <p:cNvSpPr txBox="1"/>
          <p:nvPr/>
        </p:nvSpPr>
        <p:spPr>
          <a:xfrm>
            <a:off x="9982797" y="3935461"/>
            <a:ext cx="129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Maps to 0D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7B6CEDB-0EB2-6F18-1C06-476448D7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702" y="5671529"/>
            <a:ext cx="5463351" cy="6848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E252C5-E8A3-0A6D-0A8E-0FCFD5BA52F8}"/>
              </a:ext>
            </a:extLst>
          </p:cNvPr>
          <p:cNvSpPr txBox="1"/>
          <p:nvPr/>
        </p:nvSpPr>
        <p:spPr>
          <a:xfrm>
            <a:off x="4411275" y="6371370"/>
            <a:ext cx="35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Retrieve order using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solver.inp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9568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Stenotic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31B2-E967-7312-6269-3BD56A0E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58" y="18256"/>
            <a:ext cx="8372302" cy="92939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Identifying Stenosis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0.001+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𝑜𝑟𝑑𝑒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𝑜𝑟𝑑𝑒𝑟</m:t>
                              </m:r>
                            </m:e>
                          </m:d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 to compute theoretical diameters for a healthy ”control” vessel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= 1.203e-4, b = 0.3927, c = 0.2381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Dong et. al. 2020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Construct a generational branch tree w/ gen0 = MPA, gen1 = LPA &amp; RPA …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branch, 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control resistance from diameter formula above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(true resistance &gt; </a:t>
                </a:r>
                <a:r>
                  <a:rPr lang="en-US" sz="2000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r_threshold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(4)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control resistance), consider it a stenosis point.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not, iterate through individual vessel segments in the branch and repeat comparison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Occlusion = 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𝑡h𝑟𝑒𝑠h𝑜𝑙𝑑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  <a:blipFill>
                <a:blip r:embed="rId3"/>
                <a:stretch>
                  <a:fillRect l="-1706" t="-439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6845-B177-7FA7-767E-C51BD413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 descr="A group of colorful jellyfish&#10;&#10;Description automatically generated with low confidence">
            <a:extLst>
              <a:ext uri="{FF2B5EF4-FFF2-40B4-BE49-F238E27FC236}">
                <a16:creationId xmlns:a16="http://schemas.microsoft.com/office/drawing/2014/main" id="{2B62E053-A66F-29AD-22A7-320325CE3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02" y="514718"/>
            <a:ext cx="4897910" cy="3047589"/>
          </a:xfrm>
          <a:prstGeom prst="rect">
            <a:avLst/>
          </a:prstGeom>
        </p:spPr>
      </p:pic>
      <p:pic>
        <p:nvPicPr>
          <p:cNvPr id="14" name="Picture 13" descr="A picture containing kite, flying, fireworks, outdoor&#10;&#10;Description automatically generated">
            <a:extLst>
              <a:ext uri="{FF2B5EF4-FFF2-40B4-BE49-F238E27FC236}">
                <a16:creationId xmlns:a16="http://schemas.microsoft.com/office/drawing/2014/main" id="{A364C7E8-9739-0F44-6A91-12697AE9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02" y="3562307"/>
            <a:ext cx="4897910" cy="2831768"/>
          </a:xfrm>
          <a:prstGeom prst="rect">
            <a:avLst/>
          </a:prstGeom>
        </p:spPr>
      </p:pic>
      <p:pic>
        <p:nvPicPr>
          <p:cNvPr id="18" name="Picture 17" descr="Chart, schematic&#10;&#10;Description automatically generated">
            <a:extLst>
              <a:ext uri="{FF2B5EF4-FFF2-40B4-BE49-F238E27FC236}">
                <a16:creationId xmlns:a16="http://schemas.microsoft.com/office/drawing/2014/main" id="{C7782B98-EDEB-3EF5-9BF9-6EC159DAF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246" y="1885993"/>
            <a:ext cx="1612900" cy="2819400"/>
          </a:xfrm>
          <a:prstGeom prst="rect">
            <a:avLst/>
          </a:prstGeom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31FBC8ED-5BA5-A64E-D8EC-8B1141D8B0F6}"/>
              </a:ext>
            </a:extLst>
          </p:cNvPr>
          <p:cNvSpPr/>
          <p:nvPr/>
        </p:nvSpPr>
        <p:spPr>
          <a:xfrm rot="12579395">
            <a:off x="10414281" y="115994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D9C26C8-105A-55BB-BEFC-B712C12FA938}"/>
              </a:ext>
            </a:extLst>
          </p:cNvPr>
          <p:cNvSpPr/>
          <p:nvPr/>
        </p:nvSpPr>
        <p:spPr>
          <a:xfrm rot="12579395">
            <a:off x="10342930" y="404363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7FF18A8-3D12-83F2-09A5-D9F3EC4D11B6}"/>
              </a:ext>
            </a:extLst>
          </p:cNvPr>
          <p:cNvSpPr/>
          <p:nvPr/>
        </p:nvSpPr>
        <p:spPr>
          <a:xfrm rot="8515841">
            <a:off x="6745308" y="384523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36505CD-AF59-4907-B169-861227C2A491}"/>
              </a:ext>
            </a:extLst>
          </p:cNvPr>
          <p:cNvSpPr/>
          <p:nvPr/>
        </p:nvSpPr>
        <p:spPr>
          <a:xfrm rot="8515841">
            <a:off x="6745307" y="836135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071E3A3-DE0B-23F7-8034-AB06CF26DF7A}"/>
              </a:ext>
            </a:extLst>
          </p:cNvPr>
          <p:cNvSpPr/>
          <p:nvPr/>
        </p:nvSpPr>
        <p:spPr>
          <a:xfrm rot="8515841">
            <a:off x="9029951" y="4555392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4ACCA9C0-9312-FD12-6F28-38C898A4D3D0}"/>
              </a:ext>
            </a:extLst>
          </p:cNvPr>
          <p:cNvSpPr/>
          <p:nvPr/>
        </p:nvSpPr>
        <p:spPr>
          <a:xfrm rot="8515841">
            <a:off x="9029952" y="1695471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4F07E9-CC49-1C1D-AEE3-10D41622CD5F}"/>
              </a:ext>
            </a:extLst>
          </p:cNvPr>
          <p:cNvSpPr txBox="1"/>
          <p:nvPr/>
        </p:nvSpPr>
        <p:spPr>
          <a:xfrm>
            <a:off x="7015560" y="145386"/>
            <a:ext cx="31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Pre-Treatment Resistance Map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51AD3-54C8-3DC4-80EA-725F2AE45D08}"/>
              </a:ext>
            </a:extLst>
          </p:cNvPr>
          <p:cNvSpPr txBox="1"/>
          <p:nvPr/>
        </p:nvSpPr>
        <p:spPr>
          <a:xfrm>
            <a:off x="6959003" y="6425230"/>
            <a:ext cx="333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Post-Treatment Resistance Map</a:t>
            </a:r>
          </a:p>
        </p:txBody>
      </p:sp>
    </p:spTree>
    <p:extLst>
      <p:ext uri="{BB962C8B-B14F-4D97-AF65-F5344CB8AC3E}">
        <p14:creationId xmlns:p14="http://schemas.microsoft.com/office/powerpoint/2010/main" val="183886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0CC-FFAF-2517-A0DF-A64B5F35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71892"/>
            <a:ext cx="8772525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– Healthy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/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Identify stenosis points for all generations in an existing stenosis model (ex. SU0238)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an average/std of occlusions for each generation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generation in the healthy base model, select vessels to stenose until the stenosis to generational length ratio matches the stenosis model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vessel, Occlusion (O) =  </a:t>
                </a:r>
                <a14:m>
                  <m:oMath xmlns:m="http://schemas.openxmlformats.org/officeDocument/2006/math">
                    <m:r>
                      <a:rPr lang="en-US" sz="24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𝑠𝑡𝑑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at all points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Make changes to R, C, L corresponding to occlusion changes in the branch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blipFill>
                <a:blip r:embed="rId3"/>
                <a:stretch>
                  <a:fillRect l="-936" t="-917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12EE96-68A8-D160-FB83-5C47D578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16</a:t>
            </a:fld>
            <a:endParaRPr lang="en-US"/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B18BD9F8-D32A-C292-D114-10BD910A6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23" y="870158"/>
            <a:ext cx="3789714" cy="54861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F06D10-ED27-092C-7114-C4DB6408ADD6}"/>
              </a:ext>
            </a:extLst>
          </p:cNvPr>
          <p:cNvSpPr txBox="1"/>
          <p:nvPr/>
        </p:nvSpPr>
        <p:spPr>
          <a:xfrm>
            <a:off x="1335949" y="6431432"/>
            <a:ext cx="387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Config File for SU0238</a:t>
            </a:r>
          </a:p>
        </p:txBody>
      </p:sp>
    </p:spTree>
    <p:extLst>
      <p:ext uri="{BB962C8B-B14F-4D97-AF65-F5344CB8AC3E}">
        <p14:creationId xmlns:p14="http://schemas.microsoft.com/office/powerpoint/2010/main" val="47261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7BBA-F846-D59D-A454-EEC0ED49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18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53473-FBAC-F6F1-5207-7C74DFC7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122656-DA6B-86F5-FF96-72230CB1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493171"/>
            <a:ext cx="4732106" cy="519686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B155427-D697-3D60-DB83-61CBB7EB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81" y="1493171"/>
            <a:ext cx="4635607" cy="5196867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A0D3F244-4C1D-167C-F064-119F71A68CDE}"/>
              </a:ext>
            </a:extLst>
          </p:cNvPr>
          <p:cNvSpPr/>
          <p:nvPr/>
        </p:nvSpPr>
        <p:spPr>
          <a:xfrm rot="12579395">
            <a:off x="8150702" y="2216379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6FEE5BB-FC4B-B6C1-4713-3092A078A766}"/>
              </a:ext>
            </a:extLst>
          </p:cNvPr>
          <p:cNvSpPr/>
          <p:nvPr/>
        </p:nvSpPr>
        <p:spPr>
          <a:xfrm rot="12579395">
            <a:off x="2260839" y="223654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D9D2A275-9054-8195-03E9-4C273C50435C}"/>
              </a:ext>
            </a:extLst>
          </p:cNvPr>
          <p:cNvSpPr/>
          <p:nvPr/>
        </p:nvSpPr>
        <p:spPr>
          <a:xfrm rot="8216435">
            <a:off x="2924142" y="2425964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622EF689-A489-4360-D71F-B2DE892F7BE7}"/>
              </a:ext>
            </a:extLst>
          </p:cNvPr>
          <p:cNvSpPr/>
          <p:nvPr/>
        </p:nvSpPr>
        <p:spPr>
          <a:xfrm rot="8216435">
            <a:off x="8638817" y="2428010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813EE34-36F1-E186-43A7-E68F8240AD66}"/>
              </a:ext>
            </a:extLst>
          </p:cNvPr>
          <p:cNvSpPr/>
          <p:nvPr/>
        </p:nvSpPr>
        <p:spPr>
          <a:xfrm rot="8884872">
            <a:off x="1334670" y="1883943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0575E8A0-3FC3-3C4D-9C3B-303A41824398}"/>
              </a:ext>
            </a:extLst>
          </p:cNvPr>
          <p:cNvSpPr/>
          <p:nvPr/>
        </p:nvSpPr>
        <p:spPr>
          <a:xfrm rot="8884872">
            <a:off x="7150175" y="1915454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3A3CF-0BE8-2564-D894-2331D7765B4F}"/>
              </a:ext>
            </a:extLst>
          </p:cNvPr>
          <p:cNvSpPr txBox="1"/>
          <p:nvPr/>
        </p:nvSpPr>
        <p:spPr>
          <a:xfrm>
            <a:off x="1265614" y="1115878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55770-AF67-276B-CF38-9B776B47331E}"/>
              </a:ext>
            </a:extLst>
          </p:cNvPr>
          <p:cNvSpPr txBox="1"/>
          <p:nvPr/>
        </p:nvSpPr>
        <p:spPr>
          <a:xfrm>
            <a:off x="7156992" y="1092402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After</a:t>
            </a:r>
          </a:p>
        </p:txBody>
      </p:sp>
    </p:spTree>
    <p:extLst>
      <p:ext uri="{BB962C8B-B14F-4D97-AF65-F5344CB8AC3E}">
        <p14:creationId xmlns:p14="http://schemas.microsoft.com/office/powerpoint/2010/main" val="27891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A3C0-1426-AE5A-011C-BE1BFE12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44B5-51BB-0C87-4189-9F4AB9E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at: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2"/>
              </a:rPr>
              <a:t>https://github.com/JohnDLee/StenosisTool.git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Let me know if you need more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003C-9C04-B8DA-851B-751C3CA2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1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EB1F8-6D48-CB65-76B7-854F8542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F64E-DC0F-2AF2-2D22-4FE02D02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</a:p>
        </p:txBody>
      </p:sp>
      <p:pic>
        <p:nvPicPr>
          <p:cNvPr id="1028" name="Picture 4" descr="What Is Angioplasty? | Everyday Health">
            <a:extLst>
              <a:ext uri="{FF2B5EF4-FFF2-40B4-BE49-F238E27FC236}">
                <a16:creationId xmlns:a16="http://schemas.microsoft.com/office/drawing/2014/main" id="{D8DD5E2E-13DF-705A-D402-94256F6AE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22236" r="29765" b="7064"/>
          <a:stretch/>
        </p:blipFill>
        <p:spPr bwMode="auto">
          <a:xfrm>
            <a:off x="7532338" y="278119"/>
            <a:ext cx="4378288" cy="28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30125-7E10-ACC2-947D-3BA6F457197A}"/>
              </a:ext>
            </a:extLst>
          </p:cNvPr>
          <p:cNvSpPr txBox="1"/>
          <p:nvPr/>
        </p:nvSpPr>
        <p:spPr>
          <a:xfrm>
            <a:off x="7609525" y="6169709"/>
            <a:ext cx="437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Transcatheter treatment: Balloon Angioplasty Process w/ and w/o Stent</a:t>
            </a:r>
          </a:p>
        </p:txBody>
      </p:sp>
      <p:pic>
        <p:nvPicPr>
          <p:cNvPr id="1030" name="Picture 6" descr="Surgical Repair of Stenotic Pulmonary Arteries in Tetralogy of Falllot |  IntechOpen">
            <a:extLst>
              <a:ext uri="{FF2B5EF4-FFF2-40B4-BE49-F238E27FC236}">
                <a16:creationId xmlns:a16="http://schemas.microsoft.com/office/drawing/2014/main" id="{5145C008-7DF1-97E5-E1A8-D6454276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2439"/>
            <a:ext cx="5820645" cy="295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98836-D793-418A-CC6D-CFB7406DD06C}"/>
              </a:ext>
            </a:extLst>
          </p:cNvPr>
          <p:cNvSpPr txBox="1"/>
          <p:nvPr/>
        </p:nvSpPr>
        <p:spPr>
          <a:xfrm>
            <a:off x="1547188" y="5482503"/>
            <a:ext cx="440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Optimal treatment: Surgical reconstruction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072BB-73F7-EB93-C7BE-195061F64C8A}"/>
              </a:ext>
            </a:extLst>
          </p:cNvPr>
          <p:cNvSpPr txBox="1"/>
          <p:nvPr/>
        </p:nvSpPr>
        <p:spPr>
          <a:xfrm>
            <a:off x="5401733" y="1705239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Surgical patch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F5A8C3-11DA-C5EE-0BBA-2855C143CB4A}"/>
              </a:ext>
            </a:extLst>
          </p:cNvPr>
          <p:cNvCxnSpPr>
            <a:stCxn id="7" idx="2"/>
          </p:cNvCxnSpPr>
          <p:nvPr/>
        </p:nvCxnSpPr>
        <p:spPr>
          <a:xfrm flipH="1">
            <a:off x="5740400" y="2074571"/>
            <a:ext cx="532889" cy="78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E3F93-524C-D65D-1428-EF9C24690C63}"/>
              </a:ext>
            </a:extLst>
          </p:cNvPr>
          <p:cNvSpPr txBox="1"/>
          <p:nvPr/>
        </p:nvSpPr>
        <p:spPr>
          <a:xfrm>
            <a:off x="10209813" y="96934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Balloon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210A91-3772-1BD8-EE0A-60EF0A16C39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9721482" y="726126"/>
            <a:ext cx="488331" cy="427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Balloon Angioplasty &amp; Stenting - Vascular Care Centre">
            <a:extLst>
              <a:ext uri="{FF2B5EF4-FFF2-40B4-BE49-F238E27FC236}">
                <a16:creationId xmlns:a16="http://schemas.microsoft.com/office/drawing/2014/main" id="{68424EBC-491F-1B35-E7B2-D727B8D20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1658"/>
          <a:stretch/>
        </p:blipFill>
        <p:spPr bwMode="auto">
          <a:xfrm>
            <a:off x="8031871" y="3241776"/>
            <a:ext cx="3321929" cy="27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8532F2-1BE8-92F4-A9F8-D1CF96F6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8286750" y="1825625"/>
            <a:ext cx="360045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simulations fail to capture the pressure drop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Previously noted that the significant number of junctions in pulmonary models induced a higher error in 0D simulations than other anatomies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74BD8-1A5C-0211-D3A0-505973F94673}"/>
              </a:ext>
            </a:extLst>
          </p:cNvPr>
          <p:cNvSpPr txBox="1"/>
          <p:nvPr/>
        </p:nvSpPr>
        <p:spPr>
          <a:xfrm>
            <a:off x="1989869" y="13411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34EBC-965E-8B8B-CF08-8E8AFFE34374}"/>
              </a:ext>
            </a:extLst>
          </p:cNvPr>
          <p:cNvSpPr txBox="1"/>
          <p:nvPr/>
        </p:nvSpPr>
        <p:spPr>
          <a:xfrm>
            <a:off x="5865450" y="13665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DED939-DA63-D20C-0F40-D393CC6C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20</a:t>
            </a:fld>
            <a:endParaRPr lang="en-US" dirty="0"/>
          </a:p>
        </p:txBody>
      </p:sp>
      <p:pic>
        <p:nvPicPr>
          <p:cNvPr id="25" name="Picture 2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EE0744-86FA-2D9E-E6EE-7265432B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" y="1795925"/>
            <a:ext cx="3911437" cy="4488534"/>
          </a:xfrm>
          <a:prstGeom prst="rect">
            <a:avLst/>
          </a:prstGeom>
        </p:spPr>
      </p:pic>
      <p:pic>
        <p:nvPicPr>
          <p:cNvPr id="27" name="Picture 26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D5B5CFAA-8652-8AE7-1B26-F0DC0BFC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30" y="1795925"/>
            <a:ext cx="4068609" cy="44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0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/>
              <a:t>Junction Stenosis Problem</a:t>
            </a:r>
          </a:p>
        </p:txBody>
      </p:sp>
      <p:pic>
        <p:nvPicPr>
          <p:cNvPr id="5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C7B9D37B-C780-9BDB-88DA-746D530E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91" y="1467559"/>
            <a:ext cx="6266135" cy="5025316"/>
          </a:xfr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5B9F9FBD-1D79-E1E9-91D9-F3E09C3509B8}"/>
              </a:ext>
            </a:extLst>
          </p:cNvPr>
          <p:cNvSpPr/>
          <p:nvPr/>
        </p:nvSpPr>
        <p:spPr>
          <a:xfrm rot="6250555">
            <a:off x="433014" y="2510328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6972719" y="956313"/>
            <a:ext cx="500841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Junctions only conserve static pressure and flow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Unable to capture any pressure drop occurring within junction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CF57AD-F1F7-04F3-E9D8-D064C9BD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21" y="3082837"/>
            <a:ext cx="4016413" cy="3633167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DBEC1C81-3626-A251-133C-9D94C7F7048B}"/>
              </a:ext>
            </a:extLst>
          </p:cNvPr>
          <p:cNvSpPr/>
          <p:nvPr/>
        </p:nvSpPr>
        <p:spPr>
          <a:xfrm rot="13970268">
            <a:off x="9186489" y="2881099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46E537-8923-B660-7BE9-B0EF34A8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9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AC31-02F7-268C-25CD-963CD8A5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"/>
            <a:ext cx="10515600" cy="1325563"/>
          </a:xfrm>
        </p:spPr>
        <p:txBody>
          <a:bodyPr/>
          <a:lstStyle/>
          <a:p>
            <a:r>
              <a:rPr lang="en-US" dirty="0"/>
              <a:t>Unresponsive Treatment/Artificial Stenosis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BBC81-DB35-6D87-07DD-A5048C1C9C09}"/>
              </a:ext>
            </a:extLst>
          </p:cNvPr>
          <p:cNvSpPr txBox="1"/>
          <p:nvPr/>
        </p:nvSpPr>
        <p:spPr>
          <a:xfrm>
            <a:off x="7067549" y="1273730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(0118_1000)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E7FA1-97F9-FDDE-7883-C299F32F8094}"/>
              </a:ext>
            </a:extLst>
          </p:cNvPr>
          <p:cNvSpPr txBox="1"/>
          <p:nvPr/>
        </p:nvSpPr>
        <p:spPr>
          <a:xfrm>
            <a:off x="1626988" y="1173956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5F71D-B31F-E964-559D-CEACF3A2AF8D}"/>
              </a:ext>
            </a:extLst>
          </p:cNvPr>
          <p:cNvSpPr txBox="1"/>
          <p:nvPr/>
        </p:nvSpPr>
        <p:spPr>
          <a:xfrm>
            <a:off x="671513" y="541983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effect of 75% occlusion (MPA/LPA/RPA) proximal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Hardly effective even after stenosing 50% of all vessels by &gt; 50% occlusion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0995-91A8-B61C-DDC1-5F198EABB18B}"/>
              </a:ext>
            </a:extLst>
          </p:cNvPr>
          <p:cNvSpPr txBox="1"/>
          <p:nvPr/>
        </p:nvSpPr>
        <p:spPr>
          <a:xfrm>
            <a:off x="6586538" y="5419839"/>
            <a:ext cx="455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Negligible change despite reducing resistances of nearly 50% vessels by more than 4x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4B681C6-A5E7-669D-87DE-116AFD5E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16B209-C58C-18F8-085E-599467F8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28" y="1345886"/>
            <a:ext cx="5987765" cy="3991843"/>
          </a:xfrm>
          <a:prstGeom prst="rect">
            <a:avLst/>
          </a:prstGeom>
        </p:spPr>
      </p:pic>
      <p:pic>
        <p:nvPicPr>
          <p:cNvPr id="22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DC2E60AB-5F85-2DED-D881-4199F39A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6" y="1332706"/>
            <a:ext cx="5987765" cy="39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4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79D2-7B87-B15D-0FC5-9F9F0F57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3D0B-CC56-66E5-BC08-083D68A9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6375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Coefficients (Implemented)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 vessel stenosis coefficient formula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 inlet area of junction, and one outlet area, adding junction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coeff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to downstream vessel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More extensive/ML Junction solution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Currently Opened Issue on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3D-optimization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Tune 0D RCL’s to match pressure drop in a 3D model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Project-specific solution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2BFB07B-4E9D-8790-27DA-5E8CF5FB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72" y="0"/>
            <a:ext cx="2463800" cy="10922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/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𝑐𝑜𝑒𝑓𝑓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/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FBF76-25F5-600A-0C00-E0F39741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23</a:t>
            </a:fld>
            <a:endParaRPr lang="en-US"/>
          </a:p>
        </p:txBody>
      </p:sp>
      <p:pic>
        <p:nvPicPr>
          <p:cNvPr id="11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86A656D5-C6B8-1747-71EE-09A918790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7186350" y="1564588"/>
            <a:ext cx="2306503" cy="228170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4C400B3-9DF1-2B9D-43BA-717001F96D99}"/>
              </a:ext>
            </a:extLst>
          </p:cNvPr>
          <p:cNvSpPr/>
          <p:nvPr/>
        </p:nvSpPr>
        <p:spPr>
          <a:xfrm rot="1681919">
            <a:off x="8037665" y="3180604"/>
            <a:ext cx="257806" cy="101448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706989-24ED-2A10-DD00-1E97E2F29032}"/>
              </a:ext>
            </a:extLst>
          </p:cNvPr>
          <p:cNvSpPr/>
          <p:nvPr/>
        </p:nvSpPr>
        <p:spPr>
          <a:xfrm rot="2021893" flipV="1">
            <a:off x="7889693" y="3399098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6CA23-BEB0-3860-13EB-AC280B076F4A}"/>
              </a:ext>
            </a:extLst>
          </p:cNvPr>
          <p:cNvSpPr txBox="1"/>
          <p:nvPr/>
        </p:nvSpPr>
        <p:spPr>
          <a:xfrm>
            <a:off x="6700513" y="403893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coefficient is small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5CFA7A-E4B5-3DF4-BF6A-6DFA5E43F386}"/>
              </a:ext>
            </a:extLst>
          </p:cNvPr>
          <p:cNvCxnSpPr/>
          <p:nvPr/>
        </p:nvCxnSpPr>
        <p:spPr>
          <a:xfrm flipV="1">
            <a:off x="8072113" y="3552021"/>
            <a:ext cx="0" cy="47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45915A-A183-764C-F456-AF56C8F100D6}"/>
              </a:ext>
            </a:extLst>
          </p:cNvPr>
          <p:cNvCxnSpPr>
            <a:cxnSpLocks/>
          </p:cNvCxnSpPr>
          <p:nvPr/>
        </p:nvCxnSpPr>
        <p:spPr>
          <a:xfrm flipV="1">
            <a:off x="8072113" y="3429000"/>
            <a:ext cx="141775" cy="597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D7643C10-F17C-AAFA-A5C4-5895728AD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9478543" y="4152560"/>
            <a:ext cx="2306503" cy="228170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FCB88A7-0783-F3CD-41DA-847AB6FD7069}"/>
              </a:ext>
            </a:extLst>
          </p:cNvPr>
          <p:cNvSpPr/>
          <p:nvPr/>
        </p:nvSpPr>
        <p:spPr>
          <a:xfrm rot="1681919">
            <a:off x="10158332" y="5210913"/>
            <a:ext cx="699537" cy="231352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ADB65B-9225-FFEF-146E-D484B0D55920}"/>
              </a:ext>
            </a:extLst>
          </p:cNvPr>
          <p:cNvSpPr/>
          <p:nvPr/>
        </p:nvSpPr>
        <p:spPr>
          <a:xfrm rot="1809528">
            <a:off x="10292293" y="5829008"/>
            <a:ext cx="254996" cy="121433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6E8EEF-11AF-B1BF-F723-27D6B24451DF}"/>
              </a:ext>
            </a:extLst>
          </p:cNvPr>
          <p:cNvSpPr/>
          <p:nvPr/>
        </p:nvSpPr>
        <p:spPr>
          <a:xfrm rot="2032358" flipV="1">
            <a:off x="10121361" y="6028219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430CD-C521-72CA-4637-CA32132FF864}"/>
              </a:ext>
            </a:extLst>
          </p:cNvPr>
          <p:cNvSpPr txBox="1"/>
          <p:nvPr/>
        </p:nvSpPr>
        <p:spPr>
          <a:xfrm>
            <a:off x="6533544" y="565040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Additional Junction coefficient is much larger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F4080E-897C-0A72-00DB-B7B17645FA59}"/>
              </a:ext>
            </a:extLst>
          </p:cNvPr>
          <p:cNvCxnSpPr>
            <a:cxnSpLocks/>
          </p:cNvCxnSpPr>
          <p:nvPr/>
        </p:nvCxnSpPr>
        <p:spPr>
          <a:xfrm flipV="1">
            <a:off x="8166556" y="5326589"/>
            <a:ext cx="1978445" cy="35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C649E4-8C1F-CDB4-5DE1-A53E63B2CFFA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8213888" y="5708910"/>
            <a:ext cx="2095663" cy="11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974CC9-B1E3-A52F-9C61-E406FB4EE3B9}"/>
              </a:ext>
            </a:extLst>
          </p:cNvPr>
          <p:cNvSpPr txBox="1"/>
          <p:nvPr/>
        </p:nvSpPr>
        <p:spPr>
          <a:xfrm>
            <a:off x="9654639" y="2006930"/>
            <a:ext cx="181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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2EAF65-852C-0A6D-A3FD-0FAD651BDC8A}"/>
              </a:ext>
            </a:extLst>
          </p:cNvPr>
          <p:cNvSpPr txBox="1"/>
          <p:nvPr/>
        </p:nvSpPr>
        <p:spPr>
          <a:xfrm>
            <a:off x="7440358" y="4723977"/>
            <a:ext cx="202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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1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Preliminary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4F3FA-693E-D629-072A-71237D02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1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C18233-7C96-803C-B88C-4CF5C7B1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" y="1156255"/>
            <a:ext cx="4076700" cy="4326118"/>
          </a:xfrm>
          <a:prstGeom prst="rect">
            <a:avLst/>
          </a:prstGeom>
        </p:spPr>
      </p:pic>
      <p:pic>
        <p:nvPicPr>
          <p:cNvPr id="14" name="Picture 13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97C21192-55A7-938D-A00D-88F12396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3" y="1156255"/>
            <a:ext cx="4252912" cy="4330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2FF76-953C-CD9A-624D-F35EC0A74192}"/>
              </a:ext>
            </a:extLst>
          </p:cNvPr>
          <p:cNvSpPr txBox="1"/>
          <p:nvPr/>
        </p:nvSpPr>
        <p:spPr>
          <a:xfrm>
            <a:off x="271463" y="581501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Capture of the ~3 mmHg Pressure Drop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25</a:t>
            </a:fld>
            <a:endParaRPr lang="en-US"/>
          </a:p>
        </p:txBody>
      </p:sp>
      <p:pic>
        <p:nvPicPr>
          <p:cNvPr id="21" name="Picture 20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73C6A6F2-7601-3709-9690-13D2F7C8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25" y="1156165"/>
            <a:ext cx="3882869" cy="43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3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C5A4FE6B-6272-915E-1D7E-FDC7E486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89" y="1294010"/>
            <a:ext cx="4532998" cy="5497686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5EB80BCE-4B2D-F8D7-B884-CDBECC07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95" y="1294009"/>
            <a:ext cx="4271584" cy="54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9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rmAutofit fontScale="90000"/>
          </a:bodyPr>
          <a:lstStyle/>
          <a:p>
            <a:r>
              <a:rPr lang="en-US" dirty="0"/>
              <a:t>0080_0001 (</a:t>
            </a:r>
            <a:r>
              <a:rPr lang="en-US" dirty="0" err="1"/>
              <a:t>sysPAP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C9D59E-353B-A940-2E65-984097EE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27</a:t>
            </a:fld>
            <a:endParaRPr lang="en-US"/>
          </a:p>
        </p:txBody>
      </p:sp>
      <p:pic>
        <p:nvPicPr>
          <p:cNvPr id="20" name="Picture 1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68C1F039-5A89-528E-D8BE-A1DAC275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7" y="1242175"/>
            <a:ext cx="4012196" cy="4996840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170200-0367-935D-E354-E44A358A3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73" y="1257015"/>
            <a:ext cx="4048673" cy="4996840"/>
          </a:xfrm>
          <a:prstGeom prst="rect">
            <a:avLst/>
          </a:prstGeom>
        </p:spPr>
      </p:pic>
      <p:pic>
        <p:nvPicPr>
          <p:cNvPr id="24" name="Picture 23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781884F4-5C94-BFBD-C58D-8F47FF800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4"/>
          <a:stretch/>
        </p:blipFill>
        <p:spPr>
          <a:xfrm>
            <a:off x="8037447" y="1257014"/>
            <a:ext cx="4251384" cy="4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19" name="Picture 18" descr="A picture containing text, fireworks&#10;&#10;Description automatically generated">
            <a:extLst>
              <a:ext uri="{FF2B5EF4-FFF2-40B4-BE49-F238E27FC236}">
                <a16:creationId xmlns:a16="http://schemas.microsoft.com/office/drawing/2014/main" id="{CCBBEB50-BC60-27E5-732E-705C08C3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73" y="1322146"/>
            <a:ext cx="4775883" cy="5450255"/>
          </a:xfrm>
          <a:prstGeom prst="rect">
            <a:avLst/>
          </a:prstGeom>
        </p:spPr>
      </p:pic>
      <p:pic>
        <p:nvPicPr>
          <p:cNvPr id="21" name="Picture 20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6C680407-9183-F659-B19B-584453D7C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769" y="1322146"/>
            <a:ext cx="4673211" cy="545025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8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901271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71182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3362" y="5694220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Evident that the flow distribution and pressure drop is much more realistic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C47026D-C131-84EC-C372-EB4BE69E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960" y="1368025"/>
            <a:ext cx="4027636" cy="404410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FE8A084-B2E5-7196-A514-A9943673A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96" y="1368024"/>
            <a:ext cx="4095404" cy="405352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6B8BA68-9428-4511-F47E-413BC1F0D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8024"/>
            <a:ext cx="4119936" cy="404410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A8180E-48FA-411C-FD35-65D3AEB6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0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4F64-6838-448C-BE4C-253EF63C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7" y="-4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Work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B5950E7-A2FF-05B8-DC7F-8CD3C0F8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" t="3037"/>
          <a:stretch/>
        </p:blipFill>
        <p:spPr>
          <a:xfrm>
            <a:off x="221033" y="3680983"/>
            <a:ext cx="6984123" cy="253108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8E5C9C4-D287-9E49-B725-45A86AC8A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" r="37667"/>
          <a:stretch/>
        </p:blipFill>
        <p:spPr>
          <a:xfrm>
            <a:off x="7702061" y="2664672"/>
            <a:ext cx="3846471" cy="2888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A277-8AAB-3CA7-1774-1508982FAB47}"/>
              </a:ext>
            </a:extLst>
          </p:cNvPr>
          <p:cNvSpPr txBox="1"/>
          <p:nvPr/>
        </p:nvSpPr>
        <p:spPr>
          <a:xfrm>
            <a:off x="4472318" y="403254"/>
            <a:ext cx="715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Lan et al., AHA Journal,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E45B9-BD7B-4E38-414B-F3EF80394228}"/>
              </a:ext>
            </a:extLst>
          </p:cNvPr>
          <p:cNvSpPr txBox="1"/>
          <p:nvPr/>
        </p:nvSpPr>
        <p:spPr>
          <a:xfrm>
            <a:off x="1403135" y="639228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 CFD simulations at peak systole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524F-EF6A-D283-5F6D-FB8393EF592E}"/>
              </a:ext>
            </a:extLst>
          </p:cNvPr>
          <p:cNvSpPr txBox="1"/>
          <p:nvPr/>
        </p:nvSpPr>
        <p:spPr>
          <a:xfrm>
            <a:off x="8523890" y="5805194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482A31F-C169-ADD3-EB96-86F8970D8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07" y="915959"/>
            <a:ext cx="6947649" cy="244454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14A75D7-F2C1-DED1-C93E-713D36836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57" t="7814" r="716" b="26535"/>
          <a:stretch/>
        </p:blipFill>
        <p:spPr>
          <a:xfrm>
            <a:off x="8386087" y="768138"/>
            <a:ext cx="2167468" cy="18965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8264B6-747F-0513-A0E4-FF2398F7911B}"/>
              </a:ext>
            </a:extLst>
          </p:cNvPr>
          <p:cNvCxnSpPr>
            <a:cxnSpLocks/>
          </p:cNvCxnSpPr>
          <p:nvPr/>
        </p:nvCxnSpPr>
        <p:spPr>
          <a:xfrm flipH="1" flipV="1">
            <a:off x="8484781" y="2477386"/>
            <a:ext cx="371352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353E04-DEE1-7BBF-76D1-C63CA8076C5E}"/>
              </a:ext>
            </a:extLst>
          </p:cNvPr>
          <p:cNvCxnSpPr>
            <a:cxnSpLocks/>
          </p:cNvCxnSpPr>
          <p:nvPr/>
        </p:nvCxnSpPr>
        <p:spPr>
          <a:xfrm flipV="1">
            <a:off x="10015870" y="2477386"/>
            <a:ext cx="446567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14:cNvPr>
              <p14:cNvContentPartPr/>
              <p14:nvPr/>
            </p14:nvContentPartPr>
            <p14:xfrm>
              <a:off x="11135428" y="3165212"/>
              <a:ext cx="420840" cy="128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99788" y="3129572"/>
                <a:ext cx="49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14:cNvPr>
              <p14:cNvContentPartPr/>
              <p14:nvPr/>
            </p14:nvContentPartPr>
            <p14:xfrm>
              <a:off x="10117348" y="3530252"/>
              <a:ext cx="216000" cy="122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1348" y="3494252"/>
                <a:ext cx="287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14:cNvPr>
              <p14:cNvContentPartPr/>
              <p14:nvPr/>
            </p14:nvContentPartPr>
            <p14:xfrm>
              <a:off x="10087468" y="3640052"/>
              <a:ext cx="62640" cy="2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51468" y="3604052"/>
                <a:ext cx="134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14:cNvPr>
              <p14:cNvContentPartPr/>
              <p14:nvPr/>
            </p14:nvContentPartPr>
            <p14:xfrm>
              <a:off x="10602628" y="4614932"/>
              <a:ext cx="989280" cy="200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66988" y="4579292"/>
                <a:ext cx="10609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14:cNvPr>
              <p14:cNvContentPartPr/>
              <p14:nvPr/>
            </p14:nvContentPartPr>
            <p14:xfrm>
              <a:off x="-44225" y="-87175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80225" y="-90775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D1F1391-9F9A-22BC-C8ED-8C01ACDDE376}"/>
              </a:ext>
            </a:extLst>
          </p:cNvPr>
          <p:cNvSpPr txBox="1"/>
          <p:nvPr/>
        </p:nvSpPr>
        <p:spPr>
          <a:xfrm>
            <a:off x="1403135" y="331165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Stenting Locations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7FC1E8E-9609-2D06-2DAD-83731D21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1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0880A68-A0A4-8BF3-BF0F-F552C16C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64" y="1593923"/>
            <a:ext cx="4749185" cy="437991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85BA37-E89E-1727-BE6C-451BF989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1" y="1505621"/>
            <a:ext cx="4939394" cy="44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20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4448D-DEE2-460A-25EE-DE58CC6C8614}"/>
              </a:ext>
            </a:extLst>
          </p:cNvPr>
          <p:cNvSpPr txBox="1"/>
          <p:nvPr/>
        </p:nvSpPr>
        <p:spPr>
          <a:xfrm>
            <a:off x="9015633" y="5059068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Not to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7220" y="5178236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Although JS Solver is unable to fully capture systole, it is far closer.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204A42-4B1F-54BA-5EE7-93F51F94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" y="1237592"/>
            <a:ext cx="4000646" cy="3687193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81E3A1A-A54F-C2D9-C365-7DF6F894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065" y="1237593"/>
            <a:ext cx="4127332" cy="3687194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F6321EDB-DA4E-BCC4-FA7C-35582E0DA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44" y="1247732"/>
            <a:ext cx="3926656" cy="36669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49995-BAFC-17DE-0861-0B2369B3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41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0E808AA-9B26-2920-6D39-1D0A8203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9" y="1593923"/>
            <a:ext cx="4875327" cy="4965425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9190692D-1683-D654-20C7-79AB8811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2" y="1521583"/>
            <a:ext cx="4374953" cy="51057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6379691" y="5091041"/>
            <a:ext cx="55205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74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19336-01FE-2D62-94B6-590CDEC23ECF}"/>
                  </a:ext>
                </a:extLst>
              </p:cNvPr>
              <p:cNvSpPr txBox="1"/>
              <p:nvPr/>
            </p:nvSpPr>
            <p:spPr>
              <a:xfrm>
                <a:off x="5422491" y="4308568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19336-01FE-2D62-94B6-590CDEC23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491" y="4308568"/>
                <a:ext cx="6096000" cy="1128194"/>
              </a:xfrm>
              <a:prstGeom prst="rect">
                <a:avLst/>
              </a:prstGeom>
              <a:blipFill>
                <a:blip r:embed="rId3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37EC99A-FFE7-0F33-7069-B79CE9F2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9CD1A-DE58-B35D-75CD-5A67C329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z="2800" smtClean="0"/>
              <a:t>33</a:t>
            </a:fld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841-9807-4B6B-CAAB-D25597D9228A}"/>
                  </a:ext>
                </a:extLst>
              </p:cNvPr>
              <p:cNvSpPr txBox="1"/>
              <p:nvPr/>
            </p:nvSpPr>
            <p:spPr>
              <a:xfrm>
                <a:off x="-411627" y="1737226"/>
                <a:ext cx="67056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841-9807-4B6B-CAAB-D25597D92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627" y="1737226"/>
                <a:ext cx="6705600" cy="1128194"/>
              </a:xfrm>
              <a:prstGeom prst="rect">
                <a:avLst/>
              </a:prstGeom>
              <a:blipFill>
                <a:blip r:embed="rId4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D6238-1729-FBE3-07EF-CB8867AA2B3B}"/>
                  </a:ext>
                </a:extLst>
              </p:cNvPr>
              <p:cNvSpPr txBox="1"/>
              <p:nvPr/>
            </p:nvSpPr>
            <p:spPr>
              <a:xfrm>
                <a:off x="-235942" y="3025764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D6238-1729-FBE3-07EF-CB8867AA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942" y="3025764"/>
                <a:ext cx="6096000" cy="1128194"/>
              </a:xfrm>
              <a:prstGeom prst="rect">
                <a:avLst/>
              </a:prstGeom>
              <a:blipFill>
                <a:blip r:embed="rId5"/>
                <a:stretch>
                  <a:fillRect t="-103371" b="-159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306CD-2452-D8DD-C656-DF5B518DF4E5}"/>
                  </a:ext>
                </a:extLst>
              </p:cNvPr>
              <p:cNvSpPr txBox="1"/>
              <p:nvPr/>
            </p:nvSpPr>
            <p:spPr>
              <a:xfrm>
                <a:off x="-235942" y="4314302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306CD-2452-D8DD-C656-DF5B518D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942" y="4314302"/>
                <a:ext cx="6096000" cy="1128194"/>
              </a:xfrm>
              <a:prstGeom prst="rect">
                <a:avLst/>
              </a:prstGeom>
              <a:blipFill>
                <a:blip r:embed="rId6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62FD-03B4-F5E8-3BBB-805C2921B556}"/>
                  </a:ext>
                </a:extLst>
              </p:cNvPr>
              <p:cNvSpPr txBox="1"/>
              <p:nvPr/>
            </p:nvSpPr>
            <p:spPr>
              <a:xfrm>
                <a:off x="5706680" y="1687479"/>
                <a:ext cx="5527622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62FD-03B4-F5E8-3BBB-805C2921B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80" y="1687479"/>
                <a:ext cx="5527622" cy="1098891"/>
              </a:xfrm>
              <a:prstGeom prst="rect">
                <a:avLst/>
              </a:prstGeom>
              <a:blipFill>
                <a:blip r:embed="rId7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F9235-A342-4E1E-2A45-3EE7696C4C2C}"/>
                  </a:ext>
                </a:extLst>
              </p:cNvPr>
              <p:cNvSpPr txBox="1"/>
              <p:nvPr/>
            </p:nvSpPr>
            <p:spPr>
              <a:xfrm>
                <a:off x="5257800" y="5812730"/>
                <a:ext cx="6664362" cy="528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F9235-A342-4E1E-2A45-3EE7696C4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812730"/>
                <a:ext cx="6664362" cy="528671"/>
              </a:xfrm>
              <a:prstGeom prst="rect">
                <a:avLst/>
              </a:prstGeom>
              <a:blipFill>
                <a:blip r:embed="rId8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83FB9-366D-21F6-3024-AADD63511F84}"/>
                  </a:ext>
                </a:extLst>
              </p:cNvPr>
              <p:cNvSpPr txBox="1"/>
              <p:nvPr/>
            </p:nvSpPr>
            <p:spPr>
              <a:xfrm>
                <a:off x="5237948" y="2986275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83FB9-366D-21F6-3024-AADD6351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48" y="2986275"/>
                <a:ext cx="6096000" cy="1128194"/>
              </a:xfrm>
              <a:prstGeom prst="rect">
                <a:avLst/>
              </a:prstGeom>
              <a:blipFill>
                <a:blip r:embed="rId9"/>
                <a:stretch>
                  <a:fillRect t="-103371" b="-160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198AC-3AFC-653E-EDA6-84A7B1013722}"/>
                  </a:ext>
                </a:extLst>
              </p:cNvPr>
              <p:cNvSpPr txBox="1"/>
              <p:nvPr/>
            </p:nvSpPr>
            <p:spPr>
              <a:xfrm>
                <a:off x="-520123" y="6169711"/>
                <a:ext cx="6664362" cy="526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198AC-3AFC-653E-EDA6-84A7B1013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0123" y="6169711"/>
                <a:ext cx="6664362" cy="526554"/>
              </a:xfrm>
              <a:prstGeom prst="rect">
                <a:avLst/>
              </a:prstGeom>
              <a:blipFill>
                <a:blip r:embed="rId10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40F06-8DC8-3BBF-4993-4C39A2E03FE3}"/>
                  </a:ext>
                </a:extLst>
              </p:cNvPr>
              <p:cNvSpPr txBox="1"/>
              <p:nvPr/>
            </p:nvSpPr>
            <p:spPr>
              <a:xfrm>
                <a:off x="-568362" y="5461328"/>
                <a:ext cx="6664362" cy="5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𝒎𝒊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40F06-8DC8-3BBF-4993-4C39A2E03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362" y="5461328"/>
                <a:ext cx="6664362" cy="523092"/>
              </a:xfrm>
              <a:prstGeom prst="rect">
                <a:avLst/>
              </a:prstGeom>
              <a:blipFill>
                <a:blip r:embed="rId11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81BB2C7-D8E6-9873-99EB-F824C979EA6B}"/>
              </a:ext>
            </a:extLst>
          </p:cNvPr>
          <p:cNvSpPr txBox="1"/>
          <p:nvPr/>
        </p:nvSpPr>
        <p:spPr>
          <a:xfrm>
            <a:off x="1451212" y="1118738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Inlet/Outlet Errors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59731-1D82-9E48-2873-3AF144FBDD75}"/>
              </a:ext>
            </a:extLst>
          </p:cNvPr>
          <p:cNvSpPr txBox="1"/>
          <p:nvPr/>
        </p:nvSpPr>
        <p:spPr>
          <a:xfrm>
            <a:off x="6622026" y="1090311"/>
            <a:ext cx="411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Pressure Drop (Inlet – Outlet) Errors</a:t>
            </a:r>
          </a:p>
        </p:txBody>
      </p:sp>
    </p:spTree>
    <p:extLst>
      <p:ext uri="{BB962C8B-B14F-4D97-AF65-F5344CB8AC3E}">
        <p14:creationId xmlns:p14="http://schemas.microsoft.com/office/powerpoint/2010/main" val="189762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2069-1ABA-98BF-F637-4455D6DC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Quantitative Metrics (3D Relative Errors)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910398"/>
                  </p:ext>
                </p:extLst>
              </p:nvPr>
            </p:nvGraphicFramePr>
            <p:xfrm>
              <a:off x="723900" y="1571625"/>
              <a:ext cx="10320338" cy="4519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9374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  <a:tr h="9585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0118_100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45.19%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82.68%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17.02%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88.13%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322.63%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12.93%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2398913"/>
                      </a:ext>
                    </a:extLst>
                  </a:tr>
                  <a:tr h="89965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19.39%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43.10%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6.00%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48.03%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196.50%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4148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910398"/>
                  </p:ext>
                </p:extLst>
              </p:nvPr>
            </p:nvGraphicFramePr>
            <p:xfrm>
              <a:off x="723900" y="1571625"/>
              <a:ext cx="10320338" cy="4519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4000" t="-1515" r="-5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4000" t="-1515" r="-4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4000" t="-1515" r="-3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4000" t="-1515" r="-2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4000" t="-1515" r="-1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4000" t="-1515" r="-2000" b="-44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9374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  <a:tr h="9585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0118_100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45.19%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82.68%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17.02%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88.13%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322.63%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12.93%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2398913"/>
                      </a:ext>
                    </a:extLst>
                  </a:tr>
                  <a:tr h="89965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19.39%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43.10%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6.00%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48.03%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196.50%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4148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8993-5173-A5A2-D764-7A1C838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352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81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063346" cy="12337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SU0238 (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mPAP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65594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202867" y="624058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545568" y="61203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93890" y="5381501"/>
            <a:ext cx="8849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 Solver alone is not enough to resolve all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Suspect either insufficient number of vessels to capture rapid shrinkage in MPA radius (not a JC Solver problem)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48914E-2CE8-F78A-801D-8902F96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943" y="1014834"/>
            <a:ext cx="4255521" cy="4203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F8B9C-9712-E4A0-03C8-4B6E688EC9A7}"/>
              </a:ext>
            </a:extLst>
          </p:cNvPr>
          <p:cNvSpPr txBox="1"/>
          <p:nvPr/>
        </p:nvSpPr>
        <p:spPr>
          <a:xfrm>
            <a:off x="9436972" y="5251606"/>
            <a:ext cx="266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Not to scale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5807D8-6DFF-6878-1362-08C812BB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" y="1026328"/>
            <a:ext cx="3699040" cy="4083050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C54E1D-AEA4-3D57-81C2-BFC2EF8B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079" y="1014834"/>
            <a:ext cx="3659888" cy="41489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B8B4F-AA4E-DDE8-47CF-0D079B0B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9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20AF-A703-10FA-CFC5-02BDFB95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FF4E-190E-0B97-70AD-0D12EF7F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36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CEB9324-FE47-C3D6-AEBE-46EF65EF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658" y="1751928"/>
            <a:ext cx="6684545" cy="4456363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C9F2FA-740B-B237-DAF9-FFEAEEEE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571" y="1784012"/>
            <a:ext cx="6684546" cy="4456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621ABC-6BD3-EC69-1A61-D3B30CFD0105}"/>
              </a:ext>
            </a:extLst>
          </p:cNvPr>
          <p:cNvSpPr txBox="1"/>
          <p:nvPr/>
        </p:nvSpPr>
        <p:spPr>
          <a:xfrm>
            <a:off x="1652337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E4831-C2FB-77D3-50CB-443136F6BAF8}"/>
              </a:ext>
            </a:extLst>
          </p:cNvPr>
          <p:cNvSpPr txBox="1"/>
          <p:nvPr/>
        </p:nvSpPr>
        <p:spPr>
          <a:xfrm>
            <a:off x="7353802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643448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0B0F-4C70-A205-A655-25E890DA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(0118_0001)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1DE6A-E7DA-0277-6E78-2E6DCECB1CC1}"/>
              </a:ext>
            </a:extLst>
          </p:cNvPr>
          <p:cNvSpPr txBox="1"/>
          <p:nvPr/>
        </p:nvSpPr>
        <p:spPr>
          <a:xfrm>
            <a:off x="842493" y="5663150"/>
            <a:ext cx="760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Significant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Similar to previous literature’s ~47% reduction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04F51-D297-BCE6-19D0-DB707DB706F2}"/>
              </a:ext>
            </a:extLst>
          </p:cNvPr>
          <p:cNvSpPr txBox="1"/>
          <p:nvPr/>
        </p:nvSpPr>
        <p:spPr>
          <a:xfrm>
            <a:off x="7622926" y="1336553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426D-A02A-6380-5567-F3F111A3B780}"/>
              </a:ext>
            </a:extLst>
          </p:cNvPr>
          <p:cNvSpPr txBox="1"/>
          <p:nvPr/>
        </p:nvSpPr>
        <p:spPr>
          <a:xfrm>
            <a:off x="1737453" y="1465070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D20A9C-8792-5B87-814F-59DBEBC5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37</a:t>
            </a:fld>
            <a:endParaRPr lang="en-US"/>
          </a:p>
        </p:txBody>
      </p:sp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69E088F7-FB97-8880-4DEA-A4A6CFA7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221" y="1518902"/>
            <a:ext cx="6656583" cy="4437722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CED04C47-248A-C72C-36B7-658156731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35" y="1518902"/>
            <a:ext cx="6617749" cy="44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09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1BF1-C6CF-3920-D147-17EC2F0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1&amp;2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B9EE-D793-11DB-E206-04D54BF9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Temporarily halting progress on stenosis models &amp; focus on Healthy models.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offer a target treatment for uncertainty quantification, as well as guarantee that stenosis is in the vessels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Fix up unusable models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A1634-66AB-BD2C-071F-EB52E712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3D21-B299-19C6-ED9A-E257E370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3-6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7006-921B-4939-7A41-8E6A131C1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Put Clinician meeting on hold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Set up a Neural Network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Vessel Diameter Changes 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Tentatively the pressure/flow outs after the diameter change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Discuss with a clinician for more precise outputs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Sobol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Sampling to achieve a more even/desired distribution when sampling diameter changes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 on Notre Dame’s CRC computing cluster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E6BB4-EDD1-882F-0D3C-615AA4A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8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9C5-2EA1-F3FF-13C7-502E9C6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D377-775F-52D3-0797-9EEAB3FBE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Extend previous studies to include a probabilistic representation of a successful stenosis repair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Reduce computational expense of 3D simulations by utilizing 0D ROM models, enabling real-time virtual treatment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Implement a first prototype for a probability-based virtual treatment guidance tool.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Highlight the importance of minor pressure losses at bifurcations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Improve the accuracy of 0D formulations to model pulmonary anatomies with multiple generations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8B7BF-E877-7F0E-A912-00D0F6A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27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D204-C3B6-C7E3-8421-E0FD7FED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53362-7507-088F-B88D-6EA3A1301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8665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Sobol</a:t>
            </a:r>
            <a:r>
              <a:rPr lang="en-US" dirty="0"/>
              <a:t> Sampling ( Must be in orders of 2) w/ dimension </a:t>
            </a:r>
            <a:r>
              <a:rPr lang="en-US" b="1" dirty="0"/>
              <a:t>n</a:t>
            </a:r>
            <a:endParaRPr lang="en-US" dirty="0"/>
          </a:p>
          <a:p>
            <a:pPr lvl="1"/>
            <a:r>
              <a:rPr lang="en-US" dirty="0"/>
              <a:t>How many data points do I need</a:t>
            </a:r>
          </a:p>
          <a:p>
            <a:pPr lvl="2"/>
            <a:r>
              <a:rPr lang="en-US" dirty="0"/>
              <a:t>This determines if I need to rewrite the code for memory efficiency, since I currently immediately load all samples in</a:t>
            </a:r>
          </a:p>
          <a:p>
            <a:r>
              <a:rPr lang="en-US" dirty="0"/>
              <a:t>Save order: (According to txt file -&gt;)</a:t>
            </a:r>
          </a:p>
          <a:p>
            <a:pPr lvl="1"/>
            <a:r>
              <a:rPr lang="en-US" dirty="0"/>
              <a:t>Alternating Pressure, Flow</a:t>
            </a:r>
          </a:p>
          <a:p>
            <a:pPr lvl="1"/>
            <a:r>
              <a:rPr lang="en-US" dirty="0"/>
              <a:t>2 files, </a:t>
            </a:r>
            <a:r>
              <a:rPr lang="en-US" dirty="0" err="1"/>
              <a:t>input.npy</a:t>
            </a:r>
            <a:r>
              <a:rPr lang="en-US" dirty="0"/>
              <a:t>/</a:t>
            </a:r>
            <a:r>
              <a:rPr lang="en-US" dirty="0" err="1"/>
              <a:t>output.npy</a:t>
            </a:r>
            <a:r>
              <a:rPr lang="en-US" dirty="0"/>
              <a:t> files</a:t>
            </a:r>
          </a:p>
          <a:p>
            <a:r>
              <a:rPr lang="en-US" dirty="0"/>
              <a:t>Potential for speedup. Write directly to some sort of database. Optimizations for multiprocessing.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1E9F1-BF00-D9F2-744F-64A63E23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79760ED-FDF1-2A1A-1648-4F792083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620" y="268856"/>
            <a:ext cx="1897626" cy="2170716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077B7E93-FDCB-666F-ABB5-9FD72FCF9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865" y="2784915"/>
            <a:ext cx="3280298" cy="1720472"/>
          </a:xfrm>
          <a:prstGeom prst="rect">
            <a:avLst/>
          </a:prstGeom>
        </p:spPr>
      </p:pic>
      <p:pic>
        <p:nvPicPr>
          <p:cNvPr id="10" name="Picture 9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8603041D-C4D0-97AC-ED35-D02BB59F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25" y="4595979"/>
            <a:ext cx="3188015" cy="2007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EFBD2C-4FD8-F24D-2134-C394FF9A7748}"/>
              </a:ext>
            </a:extLst>
          </p:cNvPr>
          <p:cNvSpPr txBox="1"/>
          <p:nvPr/>
        </p:nvSpPr>
        <p:spPr>
          <a:xfrm>
            <a:off x="7328535" y="311705"/>
            <a:ext cx="130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Stenosis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9BD35-E2D2-E6F1-1D87-9EE731DDE25F}"/>
              </a:ext>
            </a:extLst>
          </p:cNvPr>
          <p:cNvSpPr txBox="1"/>
          <p:nvPr/>
        </p:nvSpPr>
        <p:spPr>
          <a:xfrm>
            <a:off x="5957303" y="5933944"/>
            <a:ext cx="2152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Input.npy</a:t>
            </a:r>
            <a:r>
              <a:rPr lang="en-US" dirty="0"/>
              <a:t> (top)</a:t>
            </a:r>
          </a:p>
          <a:p>
            <a:r>
              <a:rPr lang="en-US" dirty="0" err="1"/>
              <a:t>Output.npy</a:t>
            </a:r>
            <a:r>
              <a:rPr lang="en-US" dirty="0"/>
              <a:t> (bottom)</a:t>
            </a:r>
          </a:p>
        </p:txBody>
      </p:sp>
    </p:spTree>
    <p:extLst>
      <p:ext uri="{BB962C8B-B14F-4D97-AF65-F5344CB8AC3E}">
        <p14:creationId xmlns:p14="http://schemas.microsoft.com/office/powerpoint/2010/main" val="3129772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E936-DF32-680E-F592-049EE14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7B6D-B0AD-809F-4731-7E7A1C1AC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Input (n)</a:t>
            </a:r>
          </a:p>
          <a:p>
            <a:r>
              <a:rPr lang="en-US" dirty="0"/>
              <a:t>Hidden (3 layers * 1000 Neurons per layer)</a:t>
            </a:r>
          </a:p>
          <a:p>
            <a:r>
              <a:rPr lang="en-US" dirty="0"/>
              <a:t>Output (2n)</a:t>
            </a:r>
          </a:p>
          <a:p>
            <a:r>
              <a:rPr lang="en-US" dirty="0" err="1"/>
              <a:t>ReLU</a:t>
            </a:r>
            <a:r>
              <a:rPr lang="en-US" dirty="0"/>
              <a:t> after each layer </a:t>
            </a:r>
          </a:p>
          <a:p>
            <a:endParaRPr lang="en-US" dirty="0"/>
          </a:p>
          <a:p>
            <a:r>
              <a:rPr lang="en-US" dirty="0"/>
              <a:t>Data -&gt; 2^14 samples (16000), Normalized by Mean/Std</a:t>
            </a:r>
          </a:p>
          <a:p>
            <a:r>
              <a:rPr lang="en-US" dirty="0"/>
              <a:t>Huber-Loss</a:t>
            </a:r>
          </a:p>
          <a:p>
            <a:endParaRPr lang="en-US" dirty="0"/>
          </a:p>
          <a:p>
            <a:r>
              <a:rPr lang="en-US" dirty="0"/>
              <a:t>Batch size = 128</a:t>
            </a:r>
          </a:p>
          <a:p>
            <a:r>
              <a:rPr lang="en-US" dirty="0"/>
              <a:t>Adam, </a:t>
            </a:r>
            <a:r>
              <a:rPr lang="en-US" dirty="0" err="1"/>
              <a:t>lr</a:t>
            </a:r>
            <a:r>
              <a:rPr lang="en-US" dirty="0"/>
              <a:t> = 1e-3, </a:t>
            </a:r>
            <a:r>
              <a:rPr lang="en-US" dirty="0" err="1"/>
              <a:t>ReduceLRonPlateau</a:t>
            </a:r>
            <a:r>
              <a:rPr lang="en-US" dirty="0"/>
              <a:t>, </a:t>
            </a:r>
            <a:r>
              <a:rPr lang="en-US" dirty="0" err="1"/>
              <a:t>EarlyStop</a:t>
            </a:r>
            <a:r>
              <a:rPr lang="en-US" dirty="0"/>
              <a:t>. Record best “</a:t>
            </a:r>
            <a:r>
              <a:rPr lang="en-US" dirty="0" err="1"/>
              <a:t>val_loss</a:t>
            </a:r>
            <a:r>
              <a:rPr lang="en-US" dirty="0"/>
              <a:t>”, </a:t>
            </a:r>
            <a:r>
              <a:rPr lang="en-US" dirty="0" err="1"/>
              <a:t>weight_decay</a:t>
            </a:r>
            <a:r>
              <a:rPr lang="en-US" dirty="0"/>
              <a:t>=0.00005 (L2 reg)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8CFCA-7B33-48B0-383B-75C8809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37A9-FCFF-EFBE-C41A-791AC918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89A7-01EE-E840-07BD-457BD17A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3% Relative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7F5A-96EC-8FB2-D24D-D848598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B09F6-C55C-7095-711C-449F7997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4230"/>
            <a:ext cx="10515600" cy="841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948B6E-1314-1766-2218-4E05CB35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184" y="3257047"/>
            <a:ext cx="4667901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40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FEDD-D51E-5588-5ED5-A6E563B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C859F-2ACB-FC7A-1FDB-C19806FCE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CA1B7-8D38-681D-AF78-15654365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B203C-2972-3799-6B00-E3127CB4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5" y="228600"/>
            <a:ext cx="11401389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2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50B-5A5B-BFA7-8A45-F30BE0C0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71935-46ED-C1C4-476A-A0235B953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84E7-BC00-72F3-3408-C2485070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2D34B-77BD-7CDA-27C8-B5CB66A4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365125"/>
            <a:ext cx="10774279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5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7165-C807-56F1-2A28-A1D3849E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Changed Vessel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DA52-A653-2231-8E02-2A96F0DD8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 particular Branch is counted as 1 input and the output of the branch is a set of (Pressure, Flow) output, which is consistent.</a:t>
            </a:r>
          </a:p>
          <a:p>
            <a:endParaRPr lang="en-US" dirty="0"/>
          </a:p>
          <a:p>
            <a:r>
              <a:rPr lang="en-US" dirty="0"/>
              <a:t>Down the line, we may need to change it so that we can specify exactly the region the clinician would pump, rather than just an entire branch</a:t>
            </a:r>
          </a:p>
          <a:p>
            <a:pPr lvl="1"/>
            <a:r>
              <a:rPr lang="en-US" dirty="0"/>
              <a:t>Can not specify </a:t>
            </a:r>
            <a:r>
              <a:rPr lang="en-US" dirty="0" err="1"/>
              <a:t>x,y,z</a:t>
            </a:r>
            <a:r>
              <a:rPr lang="en-US" dirty="0"/>
              <a:t> very easily but,</a:t>
            </a:r>
          </a:p>
          <a:p>
            <a:pPr lvl="1"/>
            <a:r>
              <a:rPr lang="en-US" dirty="0"/>
              <a:t>Can specify length along a branch easily. We could split up branch using a custom definition rather than the default specified.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F66CD-EC1D-BEE8-C112-313B2CAD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78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3661-866E-BD18-C4F5-B65E46B2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even with different points/Method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0F40B-90E9-C9C0-F11A-D64FA56A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3% relative </a:t>
            </a:r>
            <a:r>
              <a:rPr lang="en-US"/>
              <a:t>avg error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1411D-A9BF-97A9-9C42-BD9EE7E4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693BF-DFEC-1613-929E-968C263F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8996"/>
            <a:ext cx="10259857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6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Karthik Menon">
            <a:extLst>
              <a:ext uri="{FF2B5EF4-FFF2-40B4-BE49-F238E27FC236}">
                <a16:creationId xmlns:a16="http://schemas.microsoft.com/office/drawing/2014/main" id="{E8078031-EA56-D617-75C6-2282DB24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004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B461EDE-C8F3-414E-6F36-33D77136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rtin Pfaller">
            <a:extLst>
              <a:ext uri="{FF2B5EF4-FFF2-40B4-BE49-F238E27FC236}">
                <a16:creationId xmlns:a16="http://schemas.microsoft.com/office/drawing/2014/main" id="{6FBD7A19-7D90-1F0F-BDB2-0F93E23B0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2166938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kob Richter - Stanford University - Palo Alto, California, United States  | LinkedIn">
            <a:extLst>
              <a:ext uri="{FF2B5EF4-FFF2-40B4-BE49-F238E27FC236}">
                <a16:creationId xmlns:a16="http://schemas.microsoft.com/office/drawing/2014/main" id="{6F9A8FA7-D66D-A0AE-83C7-DCA93FB2D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ason Szafron">
            <a:extLst>
              <a:ext uri="{FF2B5EF4-FFF2-40B4-BE49-F238E27FC236}">
                <a16:creationId xmlns:a16="http://schemas.microsoft.com/office/drawing/2014/main" id="{AB25329E-C251-9766-B930-C689BA81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415A842-6908-37A2-E76C-79F8EADB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3" y="2159867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BF5D9-AA72-1FD2-4356-DD184820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ambria" panose="02040503050406030204" pitchFamily="18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E679-E515-8A76-EF78-3146E028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F0BA3C7-54BF-A44F-BF9F-39AEC49D2200}" type="slidenum">
              <a:rPr lang="en-US" sz="1200">
                <a:solidFill>
                  <a:prstClr val="black">
                    <a:tint val="75000"/>
                  </a:prstClr>
                </a:solidFill>
                <a:latin typeface="Cambria" panose="02040503050406030204" pitchFamily="18" charset="0"/>
              </a:rPr>
              <a:pPr>
                <a:spcAft>
                  <a:spcPts val="600"/>
                </a:spcAft>
              </a:pPr>
              <a:t>47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1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4EDE-1DC9-7031-2859-85D153C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Given a 3D pulmonary model, construct an accurate lumped parameter (0D) low-fidelity representation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locations on the 0D model for repair.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Define a probabilistic model for repair success.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locations to measure pressures and flow to characterize a successful outcome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 a feed-forward neural network using 0D simulations to capture the changes in pressure/flow corresponding to various degrees of successful repair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marginal/conditional probabilities to answer relevant clinical questions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3D40B9-6717-DF34-B507-31D3459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Goals/Steps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49622-F3F9-9C23-311A-AB5E6AE9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1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95AFFD-3E42-4A42-4DDD-54CF3821A6F1}"/>
              </a:ext>
            </a:extLst>
          </p:cNvPr>
          <p:cNvSpPr/>
          <p:nvPr/>
        </p:nvSpPr>
        <p:spPr>
          <a:xfrm>
            <a:off x="271463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1: Construct 0D models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A8DEF81-5E58-B15A-5888-139D291C4809}"/>
              </a:ext>
            </a:extLst>
          </p:cNvPr>
          <p:cNvSpPr/>
          <p:nvPr/>
        </p:nvSpPr>
        <p:spPr>
          <a:xfrm>
            <a:off x="2743202" y="978694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Tune healthy models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3378B7-21FC-4854-84A3-BEC05BE77DDC}"/>
              </a:ext>
            </a:extLst>
          </p:cNvPr>
          <p:cNvSpPr/>
          <p:nvPr/>
        </p:nvSpPr>
        <p:spPr>
          <a:xfrm>
            <a:off x="2743202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 given RCRs for stenosis models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C789D0-6BCB-9FE0-39EF-0DCDDA59317A}"/>
              </a:ext>
            </a:extLst>
          </p:cNvPr>
          <p:cNvSpPr/>
          <p:nvPr/>
        </p:nvSpPr>
        <p:spPr>
          <a:xfrm>
            <a:off x="6753227" y="971550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Artificially stenose healthy model at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64997-7961-64B8-33E1-9E020DC10998}"/>
              </a:ext>
            </a:extLst>
          </p:cNvPr>
          <p:cNvSpPr/>
          <p:nvPr/>
        </p:nvSpPr>
        <p:spPr>
          <a:xfrm>
            <a:off x="6753226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points of stenosis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20F5E07-209E-7E1D-4432-AAFF23FEE45F}"/>
              </a:ext>
            </a:extLst>
          </p:cNvPr>
          <p:cNvSpPr/>
          <p:nvPr/>
        </p:nvSpPr>
        <p:spPr>
          <a:xfrm>
            <a:off x="9177337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3&amp;4: Talk with a clinician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69718-1AFC-13A0-6277-AFAEC39F35C3}"/>
              </a:ext>
            </a:extLst>
          </p:cNvPr>
          <p:cNvSpPr txBox="1"/>
          <p:nvPr/>
        </p:nvSpPr>
        <p:spPr>
          <a:xfrm>
            <a:off x="271463" y="228600"/>
            <a:ext cx="5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Overview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55A2F9-AFC5-6C9C-070C-A75A752D13C2}"/>
              </a:ext>
            </a:extLst>
          </p:cNvPr>
          <p:cNvSpPr txBox="1"/>
          <p:nvPr/>
        </p:nvSpPr>
        <p:spPr>
          <a:xfrm>
            <a:off x="5614987" y="342900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0100FEB3-AC82-5DF0-821C-84041E0A25F4}"/>
              </a:ext>
            </a:extLst>
          </p:cNvPr>
          <p:cNvSpPr/>
          <p:nvPr/>
        </p:nvSpPr>
        <p:spPr>
          <a:xfrm rot="2513238">
            <a:off x="2002633" y="1618059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481591CC-B62F-FAF1-3FA9-61E5D057FC96}"/>
              </a:ext>
            </a:extLst>
          </p:cNvPr>
          <p:cNvSpPr/>
          <p:nvPr/>
        </p:nvSpPr>
        <p:spPr>
          <a:xfrm rot="8558702">
            <a:off x="1967401" y="444341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04F7AB5D-3076-540D-F27C-86E7A0449B94}"/>
              </a:ext>
            </a:extLst>
          </p:cNvPr>
          <p:cNvSpPr/>
          <p:nvPr/>
        </p:nvSpPr>
        <p:spPr>
          <a:xfrm rot="5400000">
            <a:off x="6022048" y="1127477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4774519D-F7FA-DD47-216D-70843B749BB0}"/>
              </a:ext>
            </a:extLst>
          </p:cNvPr>
          <p:cNvSpPr/>
          <p:nvPr/>
        </p:nvSpPr>
        <p:spPr>
          <a:xfrm rot="5400000">
            <a:off x="6022047" y="5446162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1BA81722-4475-BA55-21CC-8796D7DA553C}"/>
              </a:ext>
            </a:extLst>
          </p:cNvPr>
          <p:cNvSpPr/>
          <p:nvPr/>
        </p:nvSpPr>
        <p:spPr>
          <a:xfrm rot="8323644">
            <a:off x="10017828" y="1571624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E1B71E48-3AD3-0402-9599-F02BEE306015}"/>
              </a:ext>
            </a:extLst>
          </p:cNvPr>
          <p:cNvSpPr/>
          <p:nvPr/>
        </p:nvSpPr>
        <p:spPr>
          <a:xfrm rot="2179851">
            <a:off x="10059081" y="444938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5219B4E-D2BD-7FCC-63F7-7183841FA801}"/>
              </a:ext>
            </a:extLst>
          </p:cNvPr>
          <p:cNvSpPr/>
          <p:nvPr/>
        </p:nvSpPr>
        <p:spPr>
          <a:xfrm>
            <a:off x="4724399" y="3019084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2: Detecting stenotic regions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19A07A-6E18-6A88-096D-173F54DD06F7}"/>
              </a:ext>
            </a:extLst>
          </p:cNvPr>
          <p:cNvCxnSpPr>
            <a:stCxn id="50" idx="0"/>
            <a:endCxn id="31" idx="2"/>
          </p:cNvCxnSpPr>
          <p:nvPr/>
        </p:nvCxnSpPr>
        <p:spPr>
          <a:xfrm flipV="1">
            <a:off x="6095999" y="2271712"/>
            <a:ext cx="2028828" cy="747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4AB748-3751-759E-A440-76E38C0412EF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H="1" flipV="1">
            <a:off x="4114802" y="2278856"/>
            <a:ext cx="1981197" cy="74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D1ABBB-1551-938F-FDB7-F53EF45453CB}"/>
              </a:ext>
            </a:extLst>
          </p:cNvPr>
          <p:cNvCxnSpPr>
            <a:stCxn id="50" idx="2"/>
            <a:endCxn id="33" idx="0"/>
          </p:cNvCxnSpPr>
          <p:nvPr/>
        </p:nvCxnSpPr>
        <p:spPr>
          <a:xfrm>
            <a:off x="6095999" y="4319246"/>
            <a:ext cx="202882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A3DBAE-3E40-E77C-90AB-A59A6A821E7B}"/>
              </a:ext>
            </a:extLst>
          </p:cNvPr>
          <p:cNvCxnSpPr>
            <a:stCxn id="50" idx="2"/>
            <a:endCxn id="28" idx="0"/>
          </p:cNvCxnSpPr>
          <p:nvPr/>
        </p:nvCxnSpPr>
        <p:spPr>
          <a:xfrm flipH="1">
            <a:off x="4114802" y="4319246"/>
            <a:ext cx="198119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3CC2C338-B002-E940-7714-BC5C6293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3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Construct ROM from 3D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culpture&#10;&#10;Description automatically generated">
            <a:extLst>
              <a:ext uri="{FF2B5EF4-FFF2-40B4-BE49-F238E27FC236}">
                <a16:creationId xmlns:a16="http://schemas.microsoft.com/office/drawing/2014/main" id="{1E372396-DD2A-C51A-1022-81B61EF3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5" y="2253329"/>
            <a:ext cx="4590562" cy="3331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017D7-0802-82E5-B64A-D675A2B8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 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552B-6262-83B2-59D8-03844FB05523}"/>
              </a:ext>
            </a:extLst>
          </p:cNvPr>
          <p:cNvSpPr txBox="1"/>
          <p:nvPr/>
        </p:nvSpPr>
        <p:spPr>
          <a:xfrm>
            <a:off x="838200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(Healthy)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75B4D-FCE2-A29C-4F35-2494D11AB683}"/>
              </a:ext>
            </a:extLst>
          </p:cNvPr>
          <p:cNvSpPr txBox="1"/>
          <p:nvPr/>
        </p:nvSpPr>
        <p:spPr>
          <a:xfrm>
            <a:off x="4705865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(Alagille)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895182-C4C9-15C8-9D21-2FD5BB316B91}"/>
              </a:ext>
            </a:extLst>
          </p:cNvPr>
          <p:cNvCxnSpPr>
            <a:cxnSpLocks/>
          </p:cNvCxnSpPr>
          <p:nvPr/>
        </p:nvCxnSpPr>
        <p:spPr>
          <a:xfrm flipH="1" flipV="1">
            <a:off x="5068307" y="3919259"/>
            <a:ext cx="665228" cy="936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498A77-7841-ADF1-9308-FDF5878E9B2D}"/>
              </a:ext>
            </a:extLst>
          </p:cNvPr>
          <p:cNvSpPr txBox="1"/>
          <p:nvPr/>
        </p:nvSpPr>
        <p:spPr>
          <a:xfrm>
            <a:off x="7985761" y="1272811"/>
            <a:ext cx="38709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Gather both healthy and stenosis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9 Healthy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Alagille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A&amp;W  (Lan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Working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Healthy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Problems with VMR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Not finely meshed enough to generate centerlines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Insufficiently blended (unable to load faces for blending)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301D1-E005-73D4-BDB6-D107A355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34" y="2253329"/>
            <a:ext cx="3370627" cy="355477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3CF039C-70A9-386C-1828-7DC84F81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8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5BAE-82F9-3FE0-B181-9D61B202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Centerline/0D Model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Centerlines using VMTK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Automatically generate 0D model using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Simvascular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0D pipeline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wall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EH/r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1.26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dyne/cm^2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216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6084-6640-D22D-F1EA-E7972D2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5EBC306-F007-73EB-872C-E5F61FCEF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15" y="1484541"/>
            <a:ext cx="3942862" cy="48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17664</TotalTime>
  <Words>2299</Words>
  <Application>Microsoft Office PowerPoint</Application>
  <PresentationFormat>Widescreen</PresentationFormat>
  <Paragraphs>408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Cambria Math</vt:lpstr>
      <vt:lpstr>Office Theme</vt:lpstr>
      <vt:lpstr>Probability-Based Surgical Guidance Tool for Balloon Angioplasty/Stenting</vt:lpstr>
      <vt:lpstr>Background</vt:lpstr>
      <vt:lpstr>Previous Work</vt:lpstr>
      <vt:lpstr>Motivation</vt:lpstr>
      <vt:lpstr>Project Goals/Steps</vt:lpstr>
      <vt:lpstr>PowerPoint Presentation</vt:lpstr>
      <vt:lpstr>Goal 1</vt:lpstr>
      <vt:lpstr>Model Gathering</vt:lpstr>
      <vt:lpstr>Centerline/0D Model Generation</vt:lpstr>
      <vt:lpstr>Healthy Models BC tuning</vt:lpstr>
      <vt:lpstr>Optimization Procedure</vt:lpstr>
      <vt:lpstr>Objective Function</vt:lpstr>
      <vt:lpstr>Stenosis Model BC</vt:lpstr>
      <vt:lpstr>Goal 2</vt:lpstr>
      <vt:lpstr>Identifying Stenosis</vt:lpstr>
      <vt:lpstr>Artificial Stenosis – Healthy Models</vt:lpstr>
      <vt:lpstr>Artificial Stenosis Effects</vt:lpstr>
      <vt:lpstr>Code</vt:lpstr>
      <vt:lpstr>Junction Modeling</vt:lpstr>
      <vt:lpstr>0D Junction Handling</vt:lpstr>
      <vt:lpstr>Junction Stenosis Problem</vt:lpstr>
      <vt:lpstr>Unresponsive Treatment/Artificial Stenosis</vt:lpstr>
      <vt:lpstr>Potential Solutions</vt:lpstr>
      <vt:lpstr>Preliminary Results</vt:lpstr>
      <vt:lpstr>0080_0001 (meanPAP)</vt:lpstr>
      <vt:lpstr>0080_0001 (Residual meanPAP)</vt:lpstr>
      <vt:lpstr>0080_0001 (sysPAP)</vt:lpstr>
      <vt:lpstr>0080_0001 (Residual sysPAP)</vt:lpstr>
      <vt:lpstr>0118_1000 (meanPAP)</vt:lpstr>
      <vt:lpstr>0118_1000 (Residual meanPAP)</vt:lpstr>
      <vt:lpstr>0118_1000 (sysPAP)</vt:lpstr>
      <vt:lpstr>0118_1000 (Residual sysPAP)</vt:lpstr>
      <vt:lpstr>Formulas</vt:lpstr>
      <vt:lpstr>Quantitative Metrics (3D Relative Errors)</vt:lpstr>
      <vt:lpstr>SU0238 (mPAP)</vt:lpstr>
      <vt:lpstr>Artificial Stenosis (0080_0001)</vt:lpstr>
      <vt:lpstr>Treatment (0118_0001)</vt:lpstr>
      <vt:lpstr>Goal 1&amp;2 – Next Steps</vt:lpstr>
      <vt:lpstr>Goal 3-6 – Next Steps</vt:lpstr>
      <vt:lpstr>Training Set Generation</vt:lpstr>
      <vt:lpstr>Neural Network</vt:lpstr>
      <vt:lpstr>Best Results</vt:lpstr>
      <vt:lpstr>PowerPoint Presentation</vt:lpstr>
      <vt:lpstr>PowerPoint Presentation</vt:lpstr>
      <vt:lpstr>Changed Vessel Method</vt:lpstr>
      <vt:lpstr>Consistency even with different points/Method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Probability-Based Surgical Guidance Tool for Balloon Angioplasty/Stenting</dc:title>
  <dc:creator>John Lee</dc:creator>
  <cp:lastModifiedBy>John Lee</cp:lastModifiedBy>
  <cp:revision>76</cp:revision>
  <dcterms:created xsi:type="dcterms:W3CDTF">2022-08-02T07:16:28Z</dcterms:created>
  <dcterms:modified xsi:type="dcterms:W3CDTF">2022-09-14T15:02:19Z</dcterms:modified>
</cp:coreProperties>
</file>